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5"/>
  </p:notesMasterIdLst>
  <p:sldIdLst>
    <p:sldId id="256" r:id="rId2"/>
    <p:sldId id="268" r:id="rId3"/>
    <p:sldId id="270" r:id="rId4"/>
    <p:sldId id="269" r:id="rId5"/>
    <p:sldId id="263" r:id="rId6"/>
    <p:sldId id="264" r:id="rId7"/>
    <p:sldId id="265" r:id="rId8"/>
    <p:sldId id="266" r:id="rId9"/>
    <p:sldId id="267" r:id="rId10"/>
    <p:sldId id="278" r:id="rId11"/>
    <p:sldId id="271" r:id="rId12"/>
    <p:sldId id="272" r:id="rId13"/>
    <p:sldId id="302" r:id="rId14"/>
    <p:sldId id="273" r:id="rId15"/>
    <p:sldId id="285" r:id="rId16"/>
    <p:sldId id="275" r:id="rId17"/>
    <p:sldId id="306" r:id="rId18"/>
    <p:sldId id="284" r:id="rId19"/>
    <p:sldId id="286" r:id="rId20"/>
    <p:sldId id="261" r:id="rId21"/>
    <p:sldId id="299" r:id="rId22"/>
    <p:sldId id="274" r:id="rId23"/>
    <p:sldId id="300" r:id="rId24"/>
    <p:sldId id="276" r:id="rId25"/>
    <p:sldId id="279" r:id="rId26"/>
    <p:sldId id="280" r:id="rId27"/>
    <p:sldId id="298" r:id="rId28"/>
    <p:sldId id="307" r:id="rId29"/>
    <p:sldId id="281" r:id="rId30"/>
    <p:sldId id="283" r:id="rId31"/>
    <p:sldId id="282" r:id="rId32"/>
    <p:sldId id="262" r:id="rId33"/>
    <p:sldId id="305" r:id="rId34"/>
    <p:sldId id="297" r:id="rId35"/>
    <p:sldId id="290" r:id="rId36"/>
    <p:sldId id="303" r:id="rId37"/>
    <p:sldId id="277" r:id="rId38"/>
    <p:sldId id="259" r:id="rId39"/>
    <p:sldId id="260" r:id="rId40"/>
    <p:sldId id="287" r:id="rId41"/>
    <p:sldId id="304" r:id="rId42"/>
    <p:sldId id="301" r:id="rId43"/>
    <p:sldId id="308"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80"/>
    <a:srgbClr val="7ABEB1"/>
    <a:srgbClr val="FF9900"/>
    <a:srgbClr val="F532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228" autoAdjust="0"/>
  </p:normalViewPr>
  <p:slideViewPr>
    <p:cSldViewPr>
      <p:cViewPr varScale="1">
        <p:scale>
          <a:sx n="71" d="100"/>
          <a:sy n="71" d="100"/>
        </p:scale>
        <p:origin x="-1786" y="-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barChart>
        <c:barDir val="col"/>
        <c:grouping val="clustered"/>
        <c:varyColors val="0"/>
        <c:ser>
          <c:idx val="0"/>
          <c:order val="0"/>
          <c:tx>
            <c:strRef>
              <c:f>Sheet1!$B$1</c:f>
              <c:strCache>
                <c:ptCount val="1"/>
                <c:pt idx="0">
                  <c:v>Bank Failures, 1873-1932</c:v>
                </c:pt>
              </c:strCache>
            </c:strRef>
          </c:tx>
          <c:invertIfNegative val="0"/>
          <c:cat>
            <c:numRef>
              <c:f>Sheet1!$A$2:$A$10</c:f>
              <c:numCache>
                <c:formatCode>General</c:formatCode>
                <c:ptCount val="9"/>
                <c:pt idx="0">
                  <c:v>1873</c:v>
                </c:pt>
                <c:pt idx="1">
                  <c:v>1884</c:v>
                </c:pt>
                <c:pt idx="2">
                  <c:v>1890</c:v>
                </c:pt>
                <c:pt idx="3">
                  <c:v>1893</c:v>
                </c:pt>
                <c:pt idx="4">
                  <c:v>1907</c:v>
                </c:pt>
                <c:pt idx="5">
                  <c:v>1914</c:v>
                </c:pt>
                <c:pt idx="6">
                  <c:v>1930</c:v>
                </c:pt>
                <c:pt idx="7">
                  <c:v>1931</c:v>
                </c:pt>
                <c:pt idx="8">
                  <c:v>1932</c:v>
                </c:pt>
              </c:numCache>
            </c:numRef>
          </c:cat>
          <c:val>
            <c:numRef>
              <c:f>Sheet1!$B$2:$B$10</c:f>
              <c:numCache>
                <c:formatCode>General</c:formatCode>
                <c:ptCount val="9"/>
                <c:pt idx="0">
                  <c:v>101</c:v>
                </c:pt>
                <c:pt idx="1">
                  <c:v>42</c:v>
                </c:pt>
                <c:pt idx="2">
                  <c:v>18</c:v>
                </c:pt>
                <c:pt idx="3">
                  <c:v>503</c:v>
                </c:pt>
                <c:pt idx="4">
                  <c:v>73</c:v>
                </c:pt>
                <c:pt idx="5">
                  <c:v>149</c:v>
                </c:pt>
                <c:pt idx="6">
                  <c:v>806</c:v>
                </c:pt>
                <c:pt idx="7">
                  <c:v>1400</c:v>
                </c:pt>
                <c:pt idx="8">
                  <c:v>283</c:v>
                </c:pt>
              </c:numCache>
            </c:numRef>
          </c:val>
        </c:ser>
        <c:dLbls>
          <c:showLegendKey val="0"/>
          <c:showVal val="0"/>
          <c:showCatName val="0"/>
          <c:showSerName val="0"/>
          <c:showPercent val="0"/>
          <c:showBubbleSize val="0"/>
        </c:dLbls>
        <c:gapWidth val="27"/>
        <c:overlap val="-25"/>
        <c:axId val="5867776"/>
        <c:axId val="5873664"/>
      </c:barChart>
      <c:catAx>
        <c:axId val="5867776"/>
        <c:scaling>
          <c:orientation val="minMax"/>
        </c:scaling>
        <c:delete val="0"/>
        <c:axPos val="b"/>
        <c:numFmt formatCode="General" sourceLinked="1"/>
        <c:majorTickMark val="none"/>
        <c:minorTickMark val="none"/>
        <c:tickLblPos val="nextTo"/>
        <c:crossAx val="5873664"/>
        <c:crosses val="autoZero"/>
        <c:auto val="1"/>
        <c:lblAlgn val="ctr"/>
        <c:lblOffset val="100"/>
        <c:noMultiLvlLbl val="0"/>
      </c:catAx>
      <c:valAx>
        <c:axId val="5873664"/>
        <c:scaling>
          <c:orientation val="minMax"/>
        </c:scaling>
        <c:delete val="0"/>
        <c:axPos val="l"/>
        <c:numFmt formatCode="General" sourceLinked="1"/>
        <c:majorTickMark val="none"/>
        <c:minorTickMark val="none"/>
        <c:tickLblPos val="nextTo"/>
        <c:crossAx val="58677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693059200933221E-2"/>
          <c:y val="4.5123709464758979E-2"/>
          <c:w val="0.88893657042869645"/>
          <c:h val="0.90975258107048196"/>
        </c:manualLayout>
      </c:layout>
      <c:lineChart>
        <c:grouping val="standard"/>
        <c:varyColors val="0"/>
        <c:ser>
          <c:idx val="0"/>
          <c:order val="0"/>
          <c:tx>
            <c:strRef>
              <c:f>'Sheet1'!$B$1</c:f>
              <c:strCache>
                <c:ptCount val="1"/>
                <c:pt idx="0">
                  <c:v>Commodity Prices</c:v>
                </c:pt>
              </c:strCache>
            </c:strRef>
          </c:tx>
          <c:marker>
            <c:symbol val="none"/>
          </c:marker>
          <c:cat>
            <c:numRef>
              <c:f>'Sheet1'!$A$2:$A$10</c:f>
              <c:numCache>
                <c:formatCode>General</c:formatCode>
                <c:ptCount val="9"/>
                <c:pt idx="0">
                  <c:v>1925</c:v>
                </c:pt>
                <c:pt idx="1">
                  <c:v>1926</c:v>
                </c:pt>
                <c:pt idx="2">
                  <c:v>1927</c:v>
                </c:pt>
                <c:pt idx="3">
                  <c:v>1928</c:v>
                </c:pt>
                <c:pt idx="4">
                  <c:v>1929</c:v>
                </c:pt>
                <c:pt idx="5">
                  <c:v>1930</c:v>
                </c:pt>
                <c:pt idx="6">
                  <c:v>1931</c:v>
                </c:pt>
                <c:pt idx="7">
                  <c:v>1932</c:v>
                </c:pt>
                <c:pt idx="8">
                  <c:v>1933</c:v>
                </c:pt>
              </c:numCache>
            </c:numRef>
          </c:cat>
          <c:val>
            <c:numRef>
              <c:f>'Sheet1'!$B$2:$B$10</c:f>
              <c:numCache>
                <c:formatCode>General</c:formatCode>
                <c:ptCount val="9"/>
                <c:pt idx="0">
                  <c:v>13.832546128964642</c:v>
                </c:pt>
                <c:pt idx="1">
                  <c:v>-15.70268287496388</c:v>
                </c:pt>
                <c:pt idx="2">
                  <c:v>-7.43976544432038</c:v>
                </c:pt>
                <c:pt idx="3">
                  <c:v>-2.3495379935735321</c:v>
                </c:pt>
                <c:pt idx="4">
                  <c:v>0.18671446268303077</c:v>
                </c:pt>
                <c:pt idx="5">
                  <c:v>-24.156854429486764</c:v>
                </c:pt>
                <c:pt idx="6">
                  <c:v>-30.273251378712494</c:v>
                </c:pt>
                <c:pt idx="7">
                  <c:v>-27.75836353933347</c:v>
                </c:pt>
                <c:pt idx="8">
                  <c:v>25.732922488093926</c:v>
                </c:pt>
              </c:numCache>
            </c:numRef>
          </c:val>
          <c:smooth val="0"/>
        </c:ser>
        <c:dLbls>
          <c:showLegendKey val="0"/>
          <c:showVal val="0"/>
          <c:showCatName val="0"/>
          <c:showSerName val="0"/>
          <c:showPercent val="0"/>
          <c:showBubbleSize val="0"/>
        </c:dLbls>
        <c:marker val="1"/>
        <c:smooth val="0"/>
        <c:axId val="30872704"/>
        <c:axId val="30874240"/>
      </c:lineChart>
      <c:catAx>
        <c:axId val="30872704"/>
        <c:scaling>
          <c:orientation val="minMax"/>
        </c:scaling>
        <c:delete val="0"/>
        <c:axPos val="b"/>
        <c:numFmt formatCode="General" sourceLinked="1"/>
        <c:majorTickMark val="out"/>
        <c:minorTickMark val="none"/>
        <c:tickLblPos val="nextTo"/>
        <c:crossAx val="30874240"/>
        <c:crosses val="autoZero"/>
        <c:auto val="1"/>
        <c:lblAlgn val="ctr"/>
        <c:lblOffset val="100"/>
        <c:noMultiLvlLbl val="0"/>
      </c:catAx>
      <c:valAx>
        <c:axId val="30874240"/>
        <c:scaling>
          <c:orientation val="minMax"/>
        </c:scaling>
        <c:delete val="0"/>
        <c:axPos val="l"/>
        <c:majorGridlines/>
        <c:numFmt formatCode="General" sourceLinked="1"/>
        <c:majorTickMark val="out"/>
        <c:minorTickMark val="none"/>
        <c:tickLblPos val="nextTo"/>
        <c:crossAx val="3087270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barChart>
        <c:barDir val="col"/>
        <c:grouping val="clustered"/>
        <c:varyColors val="0"/>
        <c:ser>
          <c:idx val="0"/>
          <c:order val="0"/>
          <c:tx>
            <c:strRef>
              <c:f>Sheet1!$B$1</c:f>
              <c:strCache>
                <c:ptCount val="1"/>
                <c:pt idx="0">
                  <c:v>GDP</c:v>
                </c:pt>
              </c:strCache>
            </c:strRef>
          </c:tx>
          <c:invertIfNegative val="0"/>
          <c:trendline>
            <c:spPr>
              <a:ln w="38100">
                <a:solidFill>
                  <a:srgbClr val="92D050"/>
                </a:solidFill>
                <a:tailEnd type="triangle"/>
              </a:ln>
            </c:spPr>
            <c:trendlineType val="linear"/>
            <c:dispRSqr val="0"/>
            <c:dispEq val="0"/>
          </c:trendline>
          <c:cat>
            <c:numRef>
              <c:f>Sheet1!$A$2:$A$10</c:f>
              <c:numCache>
                <c:formatCode>General</c:formatCode>
                <c:ptCount val="9"/>
                <c:pt idx="0">
                  <c:v>1925</c:v>
                </c:pt>
                <c:pt idx="1">
                  <c:v>1926</c:v>
                </c:pt>
                <c:pt idx="2">
                  <c:v>1927</c:v>
                </c:pt>
                <c:pt idx="3">
                  <c:v>1928</c:v>
                </c:pt>
                <c:pt idx="4">
                  <c:v>1929</c:v>
                </c:pt>
                <c:pt idx="5">
                  <c:v>1930</c:v>
                </c:pt>
                <c:pt idx="6">
                  <c:v>1931</c:v>
                </c:pt>
                <c:pt idx="7">
                  <c:v>1932</c:v>
                </c:pt>
                <c:pt idx="8">
                  <c:v>1933</c:v>
                </c:pt>
              </c:numCache>
            </c:numRef>
          </c:cat>
          <c:val>
            <c:numRef>
              <c:f>Sheet1!$B$2:$B$10</c:f>
              <c:numCache>
                <c:formatCode>General</c:formatCode>
                <c:ptCount val="9"/>
                <c:pt idx="0">
                  <c:v>3.15</c:v>
                </c:pt>
                <c:pt idx="1">
                  <c:v>6.1</c:v>
                </c:pt>
                <c:pt idx="2">
                  <c:v>1.1000000000000001</c:v>
                </c:pt>
                <c:pt idx="3">
                  <c:v>0.83000000000000007</c:v>
                </c:pt>
                <c:pt idx="4">
                  <c:v>6.79</c:v>
                </c:pt>
                <c:pt idx="5">
                  <c:v>-8.6</c:v>
                </c:pt>
                <c:pt idx="6">
                  <c:v>-6.37</c:v>
                </c:pt>
                <c:pt idx="7">
                  <c:v>-13.05</c:v>
                </c:pt>
                <c:pt idx="8">
                  <c:v>-1.3900000000000001</c:v>
                </c:pt>
              </c:numCache>
            </c:numRef>
          </c:val>
        </c:ser>
        <c:dLbls>
          <c:showLegendKey val="0"/>
          <c:showVal val="0"/>
          <c:showCatName val="0"/>
          <c:showSerName val="0"/>
          <c:showPercent val="0"/>
          <c:showBubbleSize val="0"/>
        </c:dLbls>
        <c:gapWidth val="0"/>
        <c:axId val="34152832"/>
        <c:axId val="34154368"/>
      </c:barChart>
      <c:catAx>
        <c:axId val="34152832"/>
        <c:scaling>
          <c:orientation val="minMax"/>
        </c:scaling>
        <c:delete val="0"/>
        <c:axPos val="b"/>
        <c:numFmt formatCode="General" sourceLinked="1"/>
        <c:majorTickMark val="out"/>
        <c:minorTickMark val="none"/>
        <c:tickLblPos val="nextTo"/>
        <c:crossAx val="34154368"/>
        <c:crosses val="autoZero"/>
        <c:auto val="1"/>
        <c:lblAlgn val="ctr"/>
        <c:lblOffset val="100"/>
        <c:noMultiLvlLbl val="0"/>
      </c:catAx>
      <c:valAx>
        <c:axId val="34154368"/>
        <c:scaling>
          <c:orientation val="minMax"/>
          <c:max val="15"/>
          <c:min val="-15"/>
        </c:scaling>
        <c:delete val="0"/>
        <c:axPos val="l"/>
        <c:majorGridlines/>
        <c:numFmt formatCode="General" sourceLinked="1"/>
        <c:majorTickMark val="out"/>
        <c:minorTickMark val="none"/>
        <c:tickLblPos val="nextTo"/>
        <c:crossAx val="3415283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barChart>
        <c:barDir val="col"/>
        <c:grouping val="clustered"/>
        <c:varyColors val="0"/>
        <c:ser>
          <c:idx val="0"/>
          <c:order val="0"/>
          <c:tx>
            <c:strRef>
              <c:f>Sheet1!$B$1</c:f>
              <c:strCache>
                <c:ptCount val="1"/>
                <c:pt idx="0">
                  <c:v>CPI</c:v>
                </c:pt>
              </c:strCache>
            </c:strRef>
          </c:tx>
          <c:invertIfNegative val="0"/>
          <c:trendline>
            <c:spPr>
              <a:ln w="38100" cmpd="sng">
                <a:solidFill>
                  <a:srgbClr val="92D050"/>
                </a:solidFill>
                <a:tailEnd type="triangle"/>
              </a:ln>
            </c:spPr>
            <c:trendlineType val="linear"/>
            <c:dispRSqr val="0"/>
            <c:dispEq val="0"/>
          </c:trendline>
          <c:cat>
            <c:numRef>
              <c:f>Sheet1!$A$2:$A$10</c:f>
              <c:numCache>
                <c:formatCode>General</c:formatCode>
                <c:ptCount val="9"/>
                <c:pt idx="0">
                  <c:v>1925</c:v>
                </c:pt>
                <c:pt idx="1">
                  <c:v>1926</c:v>
                </c:pt>
                <c:pt idx="2">
                  <c:v>1927</c:v>
                </c:pt>
                <c:pt idx="3">
                  <c:v>1928</c:v>
                </c:pt>
                <c:pt idx="4">
                  <c:v>1929</c:v>
                </c:pt>
                <c:pt idx="5">
                  <c:v>1930</c:v>
                </c:pt>
                <c:pt idx="6">
                  <c:v>1931</c:v>
                </c:pt>
                <c:pt idx="7">
                  <c:v>1932</c:v>
                </c:pt>
                <c:pt idx="8">
                  <c:v>1933</c:v>
                </c:pt>
              </c:numCache>
            </c:numRef>
          </c:cat>
          <c:val>
            <c:numRef>
              <c:f>Sheet1!$B$2:$B$10</c:f>
              <c:numCache>
                <c:formatCode>General</c:formatCode>
                <c:ptCount val="9"/>
                <c:pt idx="0">
                  <c:v>2.2999999999999998</c:v>
                </c:pt>
                <c:pt idx="1">
                  <c:v>1.1000000000000001</c:v>
                </c:pt>
                <c:pt idx="2">
                  <c:v>-1.7</c:v>
                </c:pt>
                <c:pt idx="3">
                  <c:v>-1.7</c:v>
                </c:pt>
                <c:pt idx="4">
                  <c:v>0</c:v>
                </c:pt>
                <c:pt idx="5">
                  <c:v>2.2999999999999998</c:v>
                </c:pt>
                <c:pt idx="6">
                  <c:v>-9</c:v>
                </c:pt>
                <c:pt idx="7">
                  <c:v>-9.9</c:v>
                </c:pt>
                <c:pt idx="8">
                  <c:v>-5.0999999999999996</c:v>
                </c:pt>
              </c:numCache>
            </c:numRef>
          </c:val>
        </c:ser>
        <c:dLbls>
          <c:showLegendKey val="0"/>
          <c:showVal val="0"/>
          <c:showCatName val="0"/>
          <c:showSerName val="0"/>
          <c:showPercent val="0"/>
          <c:showBubbleSize val="0"/>
        </c:dLbls>
        <c:gapWidth val="0"/>
        <c:axId val="34191616"/>
        <c:axId val="34197504"/>
      </c:barChart>
      <c:catAx>
        <c:axId val="34191616"/>
        <c:scaling>
          <c:orientation val="minMax"/>
        </c:scaling>
        <c:delete val="0"/>
        <c:axPos val="b"/>
        <c:numFmt formatCode="General" sourceLinked="1"/>
        <c:majorTickMark val="out"/>
        <c:minorTickMark val="none"/>
        <c:tickLblPos val="nextTo"/>
        <c:crossAx val="34197504"/>
        <c:crosses val="autoZero"/>
        <c:auto val="1"/>
        <c:lblAlgn val="ctr"/>
        <c:lblOffset val="100"/>
        <c:noMultiLvlLbl val="0"/>
      </c:catAx>
      <c:valAx>
        <c:axId val="34197504"/>
        <c:scaling>
          <c:orientation val="minMax"/>
          <c:max val="15"/>
          <c:min val="-15"/>
        </c:scaling>
        <c:delete val="0"/>
        <c:axPos val="l"/>
        <c:majorGridlines/>
        <c:numFmt formatCode="General" sourceLinked="1"/>
        <c:majorTickMark val="out"/>
        <c:minorTickMark val="none"/>
        <c:tickLblPos val="nextTo"/>
        <c:crossAx val="3419161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lineChart>
        <c:grouping val="standard"/>
        <c:varyColors val="0"/>
        <c:ser>
          <c:idx val="0"/>
          <c:order val="0"/>
          <c:tx>
            <c:strRef>
              <c:f>Sheet1!$B$1</c:f>
              <c:strCache>
                <c:ptCount val="1"/>
                <c:pt idx="0">
                  <c:v>Unemployment</c:v>
                </c:pt>
              </c:strCache>
            </c:strRef>
          </c:tx>
          <c:marker>
            <c:symbol val="none"/>
          </c:marker>
          <c:cat>
            <c:numRef>
              <c:f>Sheet1!$A$2:$A$18</c:f>
              <c:numCache>
                <c:formatCode>General</c:formatCode>
                <c:ptCount val="17"/>
                <c:pt idx="0">
                  <c:v>1925</c:v>
                </c:pt>
                <c:pt idx="1">
                  <c:v>1926</c:v>
                </c:pt>
                <c:pt idx="2">
                  <c:v>1927</c:v>
                </c:pt>
                <c:pt idx="3">
                  <c:v>1928</c:v>
                </c:pt>
                <c:pt idx="4">
                  <c:v>1929</c:v>
                </c:pt>
                <c:pt idx="5">
                  <c:v>1930</c:v>
                </c:pt>
                <c:pt idx="6">
                  <c:v>1931</c:v>
                </c:pt>
                <c:pt idx="7">
                  <c:v>1932</c:v>
                </c:pt>
                <c:pt idx="8">
                  <c:v>1933</c:v>
                </c:pt>
                <c:pt idx="9">
                  <c:v>1934</c:v>
                </c:pt>
                <c:pt idx="10">
                  <c:v>1935</c:v>
                </c:pt>
                <c:pt idx="11">
                  <c:v>1936</c:v>
                </c:pt>
                <c:pt idx="12">
                  <c:v>1937</c:v>
                </c:pt>
                <c:pt idx="13">
                  <c:v>1938</c:v>
                </c:pt>
                <c:pt idx="14">
                  <c:v>1939</c:v>
                </c:pt>
                <c:pt idx="15">
                  <c:v>1940</c:v>
                </c:pt>
                <c:pt idx="16">
                  <c:v>1941</c:v>
                </c:pt>
              </c:numCache>
            </c:numRef>
          </c:cat>
          <c:val>
            <c:numRef>
              <c:f>Sheet1!$B$2:$B$18</c:f>
              <c:numCache>
                <c:formatCode>General</c:formatCode>
                <c:ptCount val="17"/>
                <c:pt idx="0">
                  <c:v>4.68</c:v>
                </c:pt>
                <c:pt idx="1">
                  <c:v>2.9</c:v>
                </c:pt>
                <c:pt idx="2">
                  <c:v>3.9</c:v>
                </c:pt>
                <c:pt idx="3">
                  <c:v>4.74</c:v>
                </c:pt>
                <c:pt idx="4">
                  <c:v>2.8899999999999997</c:v>
                </c:pt>
                <c:pt idx="5">
                  <c:v>8.94</c:v>
                </c:pt>
                <c:pt idx="6">
                  <c:v>15.65</c:v>
                </c:pt>
                <c:pt idx="7">
                  <c:v>22.89</c:v>
                </c:pt>
                <c:pt idx="8">
                  <c:v>20.9</c:v>
                </c:pt>
                <c:pt idx="9">
                  <c:v>16.2</c:v>
                </c:pt>
                <c:pt idx="10">
                  <c:v>14.39</c:v>
                </c:pt>
                <c:pt idx="11">
                  <c:v>9.9700000000000006</c:v>
                </c:pt>
                <c:pt idx="12">
                  <c:v>9.18</c:v>
                </c:pt>
                <c:pt idx="13">
                  <c:v>12.47</c:v>
                </c:pt>
                <c:pt idx="14">
                  <c:v>11.27</c:v>
                </c:pt>
                <c:pt idx="15">
                  <c:v>9.51</c:v>
                </c:pt>
                <c:pt idx="16">
                  <c:v>5.99</c:v>
                </c:pt>
              </c:numCache>
            </c:numRef>
          </c:val>
          <c:smooth val="0"/>
        </c:ser>
        <c:dLbls>
          <c:showLegendKey val="0"/>
          <c:showVal val="0"/>
          <c:showCatName val="0"/>
          <c:showSerName val="0"/>
          <c:showPercent val="0"/>
          <c:showBubbleSize val="0"/>
        </c:dLbls>
        <c:marker val="1"/>
        <c:smooth val="0"/>
        <c:axId val="34230656"/>
        <c:axId val="34232192"/>
      </c:lineChart>
      <c:catAx>
        <c:axId val="34230656"/>
        <c:scaling>
          <c:orientation val="minMax"/>
        </c:scaling>
        <c:delete val="0"/>
        <c:axPos val="b"/>
        <c:numFmt formatCode="General" sourceLinked="1"/>
        <c:majorTickMark val="out"/>
        <c:minorTickMark val="none"/>
        <c:tickLblPos val="low"/>
        <c:crossAx val="34232192"/>
        <c:crosses val="autoZero"/>
        <c:auto val="1"/>
        <c:lblAlgn val="ctr"/>
        <c:lblOffset val="100"/>
        <c:noMultiLvlLbl val="0"/>
      </c:catAx>
      <c:valAx>
        <c:axId val="34232192"/>
        <c:scaling>
          <c:orientation val="minMax"/>
        </c:scaling>
        <c:delete val="0"/>
        <c:axPos val="l"/>
        <c:majorGridlines/>
        <c:numFmt formatCode="General" sourceLinked="0"/>
        <c:majorTickMark val="out"/>
        <c:minorTickMark val="none"/>
        <c:tickLblPos val="nextTo"/>
        <c:crossAx val="3423065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FCC043-4155-4B45-94A0-63A17741BE38}" type="datetimeFigureOut">
              <a:rPr lang="en-US" smtClean="0"/>
              <a:pPr/>
              <a:t>2/5/2013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EFB500-F100-4BBB-B9D6-233BBE423649}" type="slidenum">
              <a:rPr lang="en-US" smtClean="0"/>
              <a:pPr/>
              <a:t>‹#›</a:t>
            </a:fld>
            <a:endParaRPr lang="en-US"/>
          </a:p>
        </p:txBody>
      </p:sp>
    </p:spTree>
    <p:extLst>
      <p:ext uri="{BB962C8B-B14F-4D97-AF65-F5344CB8AC3E}">
        <p14:creationId xmlns:p14="http://schemas.microsoft.com/office/powerpoint/2010/main" val="2938933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5F6DAB6-341A-4595-ACE7-D1AD30445455}" type="slidenum">
              <a:rPr lang="en-US" smtClean="0"/>
              <a:pPr/>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 the students shout</a:t>
            </a:r>
            <a:r>
              <a:rPr lang="en-US" baseline="0" dirty="0" smtClean="0"/>
              <a:t> out answers to the questions. </a:t>
            </a:r>
          </a:p>
          <a:p>
            <a:r>
              <a:rPr lang="en-US" baseline="0" dirty="0" smtClean="0"/>
              <a:t>Benefits of high employment-pretty obvious, people are not unemployed which can take its toll on the economy, also have psychological effects, etc. Try to link it back to when you talked about unemployment during the deflation slides. </a:t>
            </a:r>
          </a:p>
          <a:p>
            <a:endParaRPr lang="en-US" baseline="0" dirty="0" smtClean="0"/>
          </a:p>
          <a:p>
            <a:r>
              <a:rPr lang="en-US" baseline="0" dirty="0" smtClean="0"/>
              <a:t>Price stability- Try to link back to talking about the consequences of inflation. Also, if prices are stable firms’ and household know what to expect so they can make better savings and investment decisions.</a:t>
            </a:r>
            <a:endParaRPr lang="en-US" dirty="0" smtClean="0"/>
          </a:p>
          <a:p>
            <a:endParaRPr lang="en-US" dirty="0"/>
          </a:p>
        </p:txBody>
      </p:sp>
      <p:sp>
        <p:nvSpPr>
          <p:cNvPr id="4" name="Slide Number Placeholder 3"/>
          <p:cNvSpPr>
            <a:spLocks noGrp="1"/>
          </p:cNvSpPr>
          <p:nvPr>
            <p:ph type="sldNum" sz="quarter" idx="10"/>
          </p:nvPr>
        </p:nvSpPr>
        <p:spPr/>
        <p:txBody>
          <a:bodyPr/>
          <a:lstStyle/>
          <a:p>
            <a:fld id="{1917C426-D207-4508-82C2-B4BFE524449C}" type="slidenum">
              <a:rPr lang="en-US" smtClean="0"/>
              <a:pPr/>
              <a:t>39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June 5, 1933:</a:t>
            </a:r>
            <a:r>
              <a:rPr lang="en-US" baseline="0" dirty="0" smtClean="0"/>
              <a:t> Congress </a:t>
            </a:r>
            <a:r>
              <a:rPr lang="en-US" dirty="0" smtClean="0"/>
              <a:t>enacted joint resolution nullifying the right of creditors to demand payment in gold, requiring individuals to exchange Federal Reserve gold coins in for paper currency.</a:t>
            </a:r>
            <a:endParaRPr lang="en-US" dirty="0"/>
          </a:p>
        </p:txBody>
      </p:sp>
      <p:sp>
        <p:nvSpPr>
          <p:cNvPr id="4" name="Slide Number Placeholder 3"/>
          <p:cNvSpPr>
            <a:spLocks noGrp="1"/>
          </p:cNvSpPr>
          <p:nvPr>
            <p:ph type="sldNum" sz="quarter" idx="10"/>
          </p:nvPr>
        </p:nvSpPr>
        <p:spPr/>
        <p:txBody>
          <a:bodyPr/>
          <a:lstStyle/>
          <a:p>
            <a:fld id="{05EFB500-F100-4BBB-B9D6-233BBE423649}" type="slidenum">
              <a:rPr lang="en-US" smtClean="0"/>
              <a:pPr/>
              <a:t>40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CC7D96-2FFB-4DBB-A751-556E4A7543CA}" type="slidenum">
              <a:rPr lang="en-US" smtClean="0"/>
              <a:pPr/>
              <a:t>43</a:t>
            </a:fld>
            <a:endParaRPr lang="en-US"/>
          </a:p>
        </p:txBody>
      </p:sp>
    </p:spTree>
    <p:extLst>
      <p:ext uri="{BB962C8B-B14F-4D97-AF65-F5344CB8AC3E}">
        <p14:creationId xmlns:p14="http://schemas.microsoft.com/office/powerpoint/2010/main" val="666635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baseline="0" dirty="0" smtClean="0"/>
              <a:t> Federal Reserve Chairman is appointed by the President; the Governors of the Federal Reserve are also appointed.</a:t>
            </a:r>
          </a:p>
          <a:p>
            <a:r>
              <a:rPr lang="en-US" baseline="0" dirty="0" smtClean="0"/>
              <a:t>--Congress, or the Legislative Branch, confirms or rejects the President’s appointees.</a:t>
            </a:r>
          </a:p>
          <a:p>
            <a:r>
              <a:rPr lang="en-US" baseline="0" dirty="0" smtClean="0"/>
              <a:t>--The Legislative Branch has some oversight of the Fed, as they created it (Federal Reserve Act of 1913)</a:t>
            </a:r>
          </a:p>
          <a:p>
            <a:r>
              <a:rPr lang="en-US" baseline="0" dirty="0" smtClean="0"/>
              <a:t>--The Fed Chairman will testify before congress several times a year to answer questions they have</a:t>
            </a:r>
          </a:p>
          <a:p>
            <a:r>
              <a:rPr lang="en-US" baseline="0" dirty="0" smtClean="0"/>
              <a:t>--Congress cannot tell the Fed what to do about monetary policy; in this way the Fed is independent</a:t>
            </a:r>
          </a:p>
          <a:p>
            <a:endParaRPr lang="en-US" baseline="0" dirty="0" smtClean="0"/>
          </a:p>
          <a:p>
            <a:r>
              <a:rPr lang="en-US" baseline="0" dirty="0" smtClean="0"/>
              <a:t>--especially if it is an AP Gov class, can compare Fed Board to Supreme Court:</a:t>
            </a:r>
          </a:p>
          <a:p>
            <a:r>
              <a:rPr lang="en-US" baseline="0" dirty="0" smtClean="0"/>
              <a:t>--Fed’s monetary decisions are often close to unanimous, while Supreme Court decisions are often closely split 4-3. Why the difference? </a:t>
            </a:r>
          </a:p>
          <a:p>
            <a:r>
              <a:rPr lang="en-US" dirty="0" smtClean="0"/>
              <a:t>-- The Fed faces</a:t>
            </a:r>
            <a:r>
              <a:rPr lang="en-US" baseline="0" dirty="0" smtClean="0"/>
              <a:t> the same issue every time: setting interest rates. If something doesn’t work one time they will be able to choose again next time. The Supreme Court hears many very different cases and only has </a:t>
            </a:r>
            <a:r>
              <a:rPr lang="en-US" baseline="0" smtClean="0"/>
              <a:t>one vote for each case. </a:t>
            </a:r>
            <a:endParaRPr lang="en-US" dirty="0"/>
          </a:p>
        </p:txBody>
      </p:sp>
      <p:sp>
        <p:nvSpPr>
          <p:cNvPr id="4" name="Slide Number Placeholder 3"/>
          <p:cNvSpPr>
            <a:spLocks noGrp="1"/>
          </p:cNvSpPr>
          <p:nvPr>
            <p:ph type="sldNum" sz="quarter" idx="10"/>
          </p:nvPr>
        </p:nvSpPr>
        <p:spPr/>
        <p:txBody>
          <a:bodyPr/>
          <a:lstStyle/>
          <a:p>
            <a:fld id="{1917C426-D207-4508-82C2-B4BFE524449C}" type="slidenum">
              <a:rPr lang="en-US" smtClean="0"/>
              <a:pPr/>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Doesn’t affect the government</a:t>
            </a:r>
            <a:r>
              <a:rPr lang="en-US" baseline="0" dirty="0" smtClean="0"/>
              <a:t> deficit, not using taxpayer money</a:t>
            </a:r>
            <a:endParaRPr lang="en-US" dirty="0"/>
          </a:p>
        </p:txBody>
      </p:sp>
      <p:sp>
        <p:nvSpPr>
          <p:cNvPr id="4" name="Slide Number Placeholder 3"/>
          <p:cNvSpPr>
            <a:spLocks noGrp="1"/>
          </p:cNvSpPr>
          <p:nvPr>
            <p:ph type="sldNum" sz="quarter" idx="10"/>
          </p:nvPr>
        </p:nvSpPr>
        <p:spPr/>
        <p:txBody>
          <a:bodyPr/>
          <a:lstStyle/>
          <a:p>
            <a:fld id="{A5F6DAB6-341A-4595-ACE7-D1AD30445455}" type="slidenum">
              <a:rPr lang="en-US" smtClean="0"/>
              <a:pPr/>
              <a:t>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Notice at the top of any dollar bill it says “Federal Reserve Note.”  This means the bill is backed by the guarantee of the</a:t>
            </a:r>
            <a:r>
              <a:rPr lang="en-US" baseline="0" dirty="0" smtClean="0"/>
              <a:t> Federal Reserve to be worth something</a:t>
            </a:r>
            <a:endParaRPr lang="en-US" dirty="0"/>
          </a:p>
        </p:txBody>
      </p:sp>
      <p:sp>
        <p:nvSpPr>
          <p:cNvPr id="4" name="Slide Number Placeholder 3"/>
          <p:cNvSpPr>
            <a:spLocks noGrp="1"/>
          </p:cNvSpPr>
          <p:nvPr>
            <p:ph type="sldNum" sz="quarter" idx="10"/>
          </p:nvPr>
        </p:nvSpPr>
        <p:spPr/>
        <p:txBody>
          <a:bodyPr/>
          <a:lstStyle/>
          <a:p>
            <a:fld id="{1917C426-D207-4508-82C2-B4BFE524449C}" type="slidenum">
              <a:rPr lang="en-US" smtClean="0"/>
              <a:pPr/>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4325" indent="-224325">
              <a:buAutoNum type="arabicPeriod"/>
            </a:pPr>
            <a:r>
              <a:rPr lang="en-US" dirty="0" smtClean="0"/>
              <a:t>Start by</a:t>
            </a:r>
            <a:r>
              <a:rPr lang="en-US" baseline="0" dirty="0" smtClean="0"/>
              <a:t> talking about what a banking panic is. </a:t>
            </a:r>
          </a:p>
          <a:p>
            <a:pPr marL="224325" indent="-224325">
              <a:buAutoNum type="arabicPeriod"/>
            </a:pPr>
            <a:r>
              <a:rPr lang="en-US" baseline="0" dirty="0" smtClean="0"/>
              <a:t>There was actually a lot of politics involved in creating the Federal Reserve. Populists at the time were concerned it would be dominated by Wall St. bankers. Didn’t actually get passed until Woodrow Wilson became president. </a:t>
            </a:r>
          </a:p>
          <a:p>
            <a:pPr marL="224325" indent="-224325">
              <a:buAutoNum type="arabicPeriod"/>
            </a:pPr>
            <a:r>
              <a:rPr lang="en-US" baseline="0" dirty="0" smtClean="0"/>
              <a:t>At the beginning the only responsibility was the lender of last resort, talk about a lender of last resort is. </a:t>
            </a:r>
            <a:endParaRPr lang="en-US" dirty="0" smtClean="0"/>
          </a:p>
          <a:p>
            <a:endParaRPr lang="en-US" dirty="0"/>
          </a:p>
        </p:txBody>
      </p:sp>
      <p:sp>
        <p:nvSpPr>
          <p:cNvPr id="4" name="Slide Number Placeholder 3"/>
          <p:cNvSpPr>
            <a:spLocks noGrp="1"/>
          </p:cNvSpPr>
          <p:nvPr>
            <p:ph type="sldNum" sz="quarter" idx="10"/>
          </p:nvPr>
        </p:nvSpPr>
        <p:spPr/>
        <p:txBody>
          <a:bodyPr/>
          <a:lstStyle/>
          <a:p>
            <a:fld id="{1917C426-D207-4508-82C2-B4BFE524449C}" type="slidenum">
              <a:rPr lang="en-US" smtClean="0"/>
              <a:pPr/>
              <a:t>20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Pictures: Top</a:t>
            </a:r>
            <a:r>
              <a:rPr lang="en-US" baseline="0" dirty="0" smtClean="0"/>
              <a:t> – In November 1923, inflation reached its peak when the government decided to reissue currency to replace the Mark with a paper currency called the </a:t>
            </a:r>
            <a:r>
              <a:rPr lang="en-US" baseline="0" dirty="0" err="1" smtClean="0"/>
              <a:t>Rentenmark</a:t>
            </a:r>
            <a:r>
              <a:rPr lang="en-US" baseline="0" dirty="0" smtClean="0"/>
              <a:t>. In order to make new currency, banks turned over the old currency in barrels (by the ton) to be recycled as paper. Before this conversion, the currency lost its value quickly, particularly in 1923 (see lower right graph). Because the currency lost almost all of its value, people reverted to a traditional barter system. People used the Mark to do various things like, burn to heat their home or to use as wallpaper as seen here.</a:t>
            </a:r>
            <a:endParaRPr lang="en-US" dirty="0"/>
          </a:p>
        </p:txBody>
      </p:sp>
      <p:sp>
        <p:nvSpPr>
          <p:cNvPr id="4" name="Slide Number Placeholder 3"/>
          <p:cNvSpPr>
            <a:spLocks noGrp="1"/>
          </p:cNvSpPr>
          <p:nvPr>
            <p:ph type="sldNum" sz="quarter" idx="10"/>
          </p:nvPr>
        </p:nvSpPr>
        <p:spPr/>
        <p:txBody>
          <a:bodyPr/>
          <a:lstStyle/>
          <a:p>
            <a:fld id="{05EFB500-F100-4BBB-B9D6-233BBE423649}" type="slidenum">
              <a:rPr lang="en-US" smtClean="0"/>
              <a:pPr/>
              <a:t>22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Market crashed on October 28</a:t>
            </a:r>
            <a:r>
              <a:rPr lang="en-US" baseline="30000" dirty="0" smtClean="0"/>
              <a:t>th</a:t>
            </a:r>
            <a:r>
              <a:rPr lang="en-US" dirty="0" smtClean="0"/>
              <a:t> and 29</a:t>
            </a:r>
            <a:r>
              <a:rPr lang="en-US" baseline="30000" dirty="0" smtClean="0"/>
              <a:t>th</a:t>
            </a:r>
            <a:r>
              <a:rPr lang="en-US" baseline="0" dirty="0" smtClean="0"/>
              <a:t> (see huge dip above the “Black Tuesday”) These are known as Black Monday and Black Tuesday. What caused the crash? </a:t>
            </a:r>
          </a:p>
          <a:p>
            <a:pPr>
              <a:buFontTx/>
              <a:buChar char="-"/>
            </a:pPr>
            <a:r>
              <a:rPr lang="en-US" baseline="0" dirty="0" smtClean="0"/>
              <a:t>Speculative boom in the late 1920s in production. The first 6 months of 1929 showed large returns for many firms, including those in iron and steel. This caused many to invest heavily in the stock market. Many were convinced that rising prices were going to keep rising, so many invested money that they needed to live on.</a:t>
            </a:r>
          </a:p>
          <a:p>
            <a:pPr>
              <a:buFontTx/>
              <a:buChar char="-"/>
            </a:pPr>
            <a:r>
              <a:rPr lang="en-US" baseline="0" dirty="0" smtClean="0"/>
              <a:t>This speculation caused an economic bubble</a:t>
            </a:r>
          </a:p>
          <a:p>
            <a:pPr>
              <a:buFontTx/>
              <a:buChar char="-"/>
            </a:pPr>
            <a:r>
              <a:rPr lang="en-US" baseline="0" dirty="0" smtClean="0"/>
              <a:t>Over supply in wheat caused wheat prices in the US to drop, almost choking out incomes of farming populations. There was a drought, which drove up prices until August when France and Italy boasted of a irregularly larger harvest from Australia, which caused the stock to drop quickly. This spread to other commodity markets, until the market finally started to downturn on October 24, 1929.</a:t>
            </a:r>
          </a:p>
          <a:p>
            <a:pPr>
              <a:buFontTx/>
              <a:buNone/>
            </a:pPr>
            <a:endParaRPr lang="en-US" dirty="0"/>
          </a:p>
        </p:txBody>
      </p:sp>
      <p:sp>
        <p:nvSpPr>
          <p:cNvPr id="4" name="Slide Number Placeholder 3"/>
          <p:cNvSpPr>
            <a:spLocks noGrp="1"/>
          </p:cNvSpPr>
          <p:nvPr>
            <p:ph type="sldNum" sz="quarter" idx="10"/>
          </p:nvPr>
        </p:nvSpPr>
        <p:spPr/>
        <p:txBody>
          <a:bodyPr/>
          <a:lstStyle/>
          <a:p>
            <a:fld id="{05EFB500-F100-4BBB-B9D6-233BBE423649}" type="slidenum">
              <a:rPr lang="en-US" smtClean="0"/>
              <a:pPr/>
              <a:t>26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97301">
              <a:defRPr/>
            </a:pPr>
            <a:r>
              <a:rPr lang="en-US" dirty="0" smtClean="0"/>
              <a:t>Pretty</a:t>
            </a:r>
            <a:r>
              <a:rPr lang="en-US" baseline="0" dirty="0" smtClean="0"/>
              <a:t> much says it all in the bullets. After the Employment Act of 1946 it was implied that the Fed should promote max employment. </a:t>
            </a:r>
            <a:endParaRPr lang="en-US" dirty="0" smtClean="0"/>
          </a:p>
          <a:p>
            <a:endParaRPr lang="en-US" dirty="0"/>
          </a:p>
        </p:txBody>
      </p:sp>
      <p:sp>
        <p:nvSpPr>
          <p:cNvPr id="4" name="Slide Number Placeholder 3"/>
          <p:cNvSpPr>
            <a:spLocks noGrp="1"/>
          </p:cNvSpPr>
          <p:nvPr>
            <p:ph type="sldNum" sz="quarter" idx="10"/>
          </p:nvPr>
        </p:nvSpPr>
        <p:spPr/>
        <p:txBody>
          <a:bodyPr/>
          <a:lstStyle/>
          <a:p>
            <a:fld id="{1917C426-D207-4508-82C2-B4BFE524449C}" type="slidenum">
              <a:rPr lang="en-US" smtClean="0"/>
              <a:pPr/>
              <a:t>32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97301">
              <a:defRPr/>
            </a:pPr>
            <a:r>
              <a:rPr lang="en-US" dirty="0" smtClean="0"/>
              <a:t>Top</a:t>
            </a:r>
            <a:r>
              <a:rPr lang="en-US" baseline="0" dirty="0" smtClean="0"/>
              <a:t> paragraph comes from the Federal Reserve Act, talk about how Congress gave the Fed its responsibilities.  The paragraph boils down to the dual mandate- if you have max employment and price stability then you should have moderate long-term interest rates. </a:t>
            </a:r>
            <a:endParaRPr lang="en-US" dirty="0" smtClean="0"/>
          </a:p>
          <a:p>
            <a:endParaRPr lang="en-US" dirty="0"/>
          </a:p>
        </p:txBody>
      </p:sp>
      <p:sp>
        <p:nvSpPr>
          <p:cNvPr id="4" name="Slide Number Placeholder 3"/>
          <p:cNvSpPr>
            <a:spLocks noGrp="1"/>
          </p:cNvSpPr>
          <p:nvPr>
            <p:ph type="sldNum" sz="quarter" idx="10"/>
          </p:nvPr>
        </p:nvSpPr>
        <p:spPr/>
        <p:txBody>
          <a:bodyPr/>
          <a:lstStyle/>
          <a:p>
            <a:fld id="{1917C426-D207-4508-82C2-B4BFE524449C}" type="slidenum">
              <a:rPr lang="en-US" smtClean="0"/>
              <a:pPr/>
              <a:t>38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540544" y="776288"/>
            <a:ext cx="8062912" cy="1470025"/>
          </a:xfrm>
        </p:spPr>
        <p:txBody>
          <a:bodyPr anchor="b">
            <a:normAutofit/>
          </a:bodyPr>
          <a:lstStyle>
            <a:lvl1pPr algn="r">
              <a:defRPr sz="4400"/>
            </a:lvl1pPr>
          </a:lstStyle>
          <a:p>
            <a:r>
              <a:rPr kumimoji="0" lang="en-US" smtClean="0"/>
              <a:t>Click to edit Master title style</a:t>
            </a:r>
            <a:endParaRPr kumimoji="0" lang="en-US"/>
          </a:p>
        </p:txBody>
      </p:sp>
      <p:sp>
        <p:nvSpPr>
          <p:cNvPr id="9" name="Subtitle 8"/>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371600" y="6012656"/>
            <a:ext cx="5791200" cy="365125"/>
          </a:xfrm>
        </p:spPr>
        <p:txBody>
          <a:bodyPr tIns="0" bIns="0" anchor="t"/>
          <a:lstStyle>
            <a:lvl1pPr algn="r">
              <a:defRPr sz="1000"/>
            </a:lvl1pPr>
          </a:lstStyle>
          <a:p>
            <a:fld id="{1D8BD707-D9CF-40AE-B4C6-C98DA3205C09}" type="datetimeFigureOut">
              <a:rPr lang="en-US" smtClean="0"/>
              <a:pPr/>
              <a:t>2/5/2013</a:t>
            </a:fld>
            <a:endParaRPr lang="en-US"/>
          </a:p>
        </p:txBody>
      </p:sp>
      <p:sp>
        <p:nvSpPr>
          <p:cNvPr id="17" name="Footer Placeholder 16"/>
          <p:cNvSpPr>
            <a:spLocks noGrp="1"/>
          </p:cNvSpPr>
          <p:nvPr>
            <p:ph type="ftr" sz="quarter" idx="11"/>
          </p:nvPr>
        </p:nvSpPr>
        <p:spPr>
          <a:xfrm>
            <a:off x="1371600" y="5650704"/>
            <a:ext cx="5791200" cy="365125"/>
          </a:xfrm>
        </p:spPr>
        <p:txBody>
          <a:bodyPr tIns="0" bIns="0" anchor="b"/>
          <a:lstStyle>
            <a:lvl1pPr algn="r">
              <a:defRPr sz="1100"/>
            </a:lvl1pPr>
          </a:lstStyle>
          <a:p>
            <a:endParaRPr lang="en-US"/>
          </a:p>
        </p:txBody>
      </p:sp>
      <p:sp>
        <p:nvSpPr>
          <p:cNvPr id="29" name="Slide Number Placeholder 28"/>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81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81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1399032"/>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457200" y="1882808"/>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791456" y="6480048"/>
            <a:ext cx="2133600" cy="301752"/>
          </a:xfrm>
        </p:spPr>
        <p:txBody>
          <a:bodyPr/>
          <a:lstStyle/>
          <a:p>
            <a:fld id="{1D8BD707-D9CF-40AE-B4C6-C98DA3205C09}" type="datetimeFigureOut">
              <a:rPr lang="en-US" smtClean="0"/>
              <a:pPr/>
              <a:t>2/5/2013</a:t>
            </a:fld>
            <a:endParaRPr lang="en-US"/>
          </a:p>
        </p:txBody>
      </p:sp>
      <p:sp>
        <p:nvSpPr>
          <p:cNvPr id="5" name="Footer Placeholder 4"/>
          <p:cNvSpPr>
            <a:spLocks noGrp="1"/>
          </p:cNvSpPr>
          <p:nvPr>
            <p:ph type="ftr" sz="quarter" idx="11"/>
          </p:nvPr>
        </p:nvSpPr>
        <p:spPr>
          <a:xfrm>
            <a:off x="457200" y="6480969"/>
            <a:ext cx="4260056" cy="300831"/>
          </a:xfr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Isosceles Triangle 7"/>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Date Placeholder 3"/>
          <p:cNvSpPr>
            <a:spLocks noGrp="1"/>
          </p:cNvSpPr>
          <p:nvPr>
            <p:ph type="dt" sz="half" idx="10"/>
          </p:nvPr>
        </p:nvSpPr>
        <p:spPr>
          <a:xfrm>
            <a:off x="6955632" y="6477000"/>
            <a:ext cx="2133600" cy="304800"/>
          </a:xfrm>
        </p:spPr>
        <p:txBody>
          <a:bodyPr/>
          <a:lstStyle/>
          <a:p>
            <a:fld id="{1D8BD707-D9CF-40AE-B4C6-C98DA3205C09}" type="datetimeFigureOut">
              <a:rPr lang="en-US" smtClean="0"/>
              <a:pPr/>
              <a:t>2/5/2013</a:t>
            </a:fld>
            <a:endParaRPr lang="en-US"/>
          </a:p>
        </p:txBody>
      </p:sp>
      <p:sp>
        <p:nvSpPr>
          <p:cNvPr id="5" name="Footer Placeholder 4"/>
          <p:cNvSpPr>
            <a:spLocks noGrp="1"/>
          </p:cNvSpPr>
          <p:nvPr>
            <p:ph type="ftr" sz="quarter" idx="11"/>
          </p:nvPr>
        </p:nvSpPr>
        <p:spPr>
          <a:xfrm>
            <a:off x="2619376" y="6480969"/>
            <a:ext cx="4260056" cy="300831"/>
          </a:xfrm>
        </p:spPr>
        <p:txBody>
          <a:bodyPr/>
          <a:lstStyle/>
          <a:p>
            <a:endParaRPr lang="en-US"/>
          </a:p>
        </p:txBody>
      </p:sp>
      <p:sp>
        <p:nvSpPr>
          <p:cNvPr id="6" name="Slide Number Placeholder 5"/>
          <p:cNvSpPr>
            <a:spLocks noGrp="1"/>
          </p:cNvSpPr>
          <p:nvPr>
            <p:ph type="sldNum" sz="quarter" idx="12"/>
          </p:nvPr>
        </p:nvSpPr>
        <p:spPr>
          <a:xfrm>
            <a:off x="8451056" y="809624"/>
            <a:ext cx="502920" cy="300831"/>
          </a:xfrm>
        </p:spPr>
        <p:txBody>
          <a:bodyPr/>
          <a:lstStyle/>
          <a:p>
            <a:fld id="{B6F15528-21DE-4FAA-801E-634DDDAF4B2B}" type="slidenum">
              <a:rPr lang="en-US" smtClean="0"/>
              <a:pPr/>
              <a:t>‹#›</a:t>
            </a:fld>
            <a:endParaRPr lang="en-US"/>
          </a:p>
        </p:txBody>
      </p:sp>
      <p:cxnSp>
        <p:nvCxnSpPr>
          <p:cNvPr id="11" name="Straight Connector 10"/>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1633536"/>
            <a:ext cx="38862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4791456" y="6480969"/>
            <a:ext cx="2133600" cy="301752"/>
          </a:xfrm>
        </p:spPr>
        <p:txBody>
          <a:bodyPr/>
          <a:lstStyle/>
          <a:p>
            <a:fld id="{1D8BD707-D9CF-40AE-B4C6-C98DA3205C09}" type="datetimeFigureOut">
              <a:rPr lang="en-US" smtClean="0"/>
              <a:pPr/>
              <a:t>2/5/2013</a:t>
            </a:fld>
            <a:endParaRPr lang="en-US"/>
          </a:p>
        </p:txBody>
      </p:sp>
      <p:sp>
        <p:nvSpPr>
          <p:cNvPr id="6" name="Footer Placeholder 5"/>
          <p:cNvSpPr>
            <a:spLocks noGrp="1"/>
          </p:cNvSpPr>
          <p:nvPr>
            <p:ph type="ftr" sz="quarter" idx="11"/>
          </p:nvPr>
        </p:nvSpPr>
        <p:spPr>
          <a:xfrm>
            <a:off x="457200" y="6480969"/>
            <a:ext cx="4260056" cy="301752"/>
          </a:xfrm>
        </p:spPr>
        <p:txBody>
          <a:bodyPr/>
          <a:lstStyle/>
          <a:p>
            <a:endParaRPr lang="en-US"/>
          </a:p>
        </p:txBody>
      </p:sp>
      <p:sp>
        <p:nvSpPr>
          <p:cNvPr id="7" name="Slide Number Placeholder 6"/>
          <p:cNvSpPr>
            <a:spLocks noGrp="1"/>
          </p:cNvSpPr>
          <p:nvPr>
            <p:ph type="sldNum" sz="quarter" idx="12"/>
          </p:nvPr>
        </p:nvSpPr>
        <p:spPr>
          <a:xfrm>
            <a:off x="7589520" y="6480969"/>
            <a:ext cx="502920" cy="301752"/>
          </a:xfrm>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4791456" y="6480969"/>
            <a:ext cx="2130552" cy="301752"/>
          </a:xfrm>
        </p:spPr>
        <p:txBody>
          <a:bodyPr/>
          <a:lstStyle/>
          <a:p>
            <a:fld id="{1D8BD707-D9CF-40AE-B4C6-C98DA3205C09}" type="datetimeFigureOut">
              <a:rPr lang="en-US" smtClean="0"/>
              <a:pPr/>
              <a:t>2/5/2013</a:t>
            </a:fld>
            <a:endParaRPr lang="en-US"/>
          </a:p>
        </p:txBody>
      </p:sp>
      <p:sp>
        <p:nvSpPr>
          <p:cNvPr id="8" name="Footer Placeholder 7"/>
          <p:cNvSpPr>
            <a:spLocks noGrp="1"/>
          </p:cNvSpPr>
          <p:nvPr>
            <p:ph type="ftr" sz="quarter" idx="11"/>
          </p:nvPr>
        </p:nvSpPr>
        <p:spPr>
          <a:xfrm>
            <a:off x="457200" y="6480969"/>
            <a:ext cx="4261104" cy="301752"/>
          </a:xfrm>
        </p:spPr>
        <p:txBody>
          <a:bodyPr/>
          <a:lstStyle/>
          <a:p>
            <a:endParaRPr lang="en-US"/>
          </a:p>
        </p:txBody>
      </p:sp>
      <p:sp>
        <p:nvSpPr>
          <p:cNvPr id="9" name="Slide Number Placeholder 8"/>
          <p:cNvSpPr>
            <a:spLocks noGrp="1"/>
          </p:cNvSpPr>
          <p:nvPr>
            <p:ph type="sldNum" sz="quarter" idx="12"/>
          </p:nvPr>
        </p:nvSpPr>
        <p:spPr>
          <a:xfrm>
            <a:off x="7589520" y="6483096"/>
            <a:ext cx="502920" cy="301752"/>
          </a:xfrm>
        </p:spPr>
        <p:txBody>
          <a:bodyPr/>
          <a:lstStyle>
            <a:lvl1pPr algn="ctr">
              <a:defRPr/>
            </a:lvl1p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2/5/2013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91456" y="6480969"/>
            <a:ext cx="2133600" cy="301752"/>
          </a:xfrm>
        </p:spPr>
        <p:txBody>
          <a:bodyPr/>
          <a:lstStyle/>
          <a:p>
            <a:fld id="{1D8BD707-D9CF-40AE-B4C6-C98DA3205C09}" type="datetimeFigureOut">
              <a:rPr lang="en-US" smtClean="0"/>
              <a:pPr/>
              <a:t>2/5/2013</a:t>
            </a:fld>
            <a:endParaRPr lang="en-US"/>
          </a:p>
        </p:txBody>
      </p:sp>
      <p:sp>
        <p:nvSpPr>
          <p:cNvPr id="3" name="Footer Placeholder 2"/>
          <p:cNvSpPr>
            <a:spLocks noGrp="1"/>
          </p:cNvSpPr>
          <p:nvPr>
            <p:ph type="ftr" sz="quarter" idx="11"/>
          </p:nvPr>
        </p:nvSpPr>
        <p:spPr>
          <a:xfrm>
            <a:off x="457200" y="6481890"/>
            <a:ext cx="4260056" cy="300831"/>
          </a:xfrm>
        </p:spPr>
        <p:txBody>
          <a:bodyPr/>
          <a:lstStyle/>
          <a:p>
            <a:endParaRPr lang="en-US"/>
          </a:p>
        </p:txBody>
      </p:sp>
      <p:sp>
        <p:nvSpPr>
          <p:cNvPr id="4" name="Slide Number Placeholder 3"/>
          <p:cNvSpPr>
            <a:spLocks noGrp="1"/>
          </p:cNvSpPr>
          <p:nvPr>
            <p:ph type="sldNum" sz="quarter" idx="12"/>
          </p:nvPr>
        </p:nvSpPr>
        <p:spPr>
          <a:xfrm>
            <a:off x="7589520" y="6480969"/>
            <a:ext cx="502920" cy="301752"/>
          </a:xfrm>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278976" y="6556248"/>
            <a:ext cx="2133600" cy="301752"/>
          </a:xfrm>
        </p:spPr>
        <p:txBody>
          <a:bodyPr/>
          <a:lstStyle>
            <a:lvl1pPr>
              <a:defRPr sz="900"/>
            </a:lvl1pPr>
          </a:lstStyle>
          <a:p>
            <a:fld id="{1D8BD707-D9CF-40AE-B4C6-C98DA3205C09}" type="datetimeFigureOut">
              <a:rPr lang="en-US" smtClean="0"/>
              <a:pPr/>
              <a:t>2/5/2013</a:t>
            </a:fld>
            <a:endParaRPr lang="en-US"/>
          </a:p>
        </p:txBody>
      </p:sp>
      <p:sp>
        <p:nvSpPr>
          <p:cNvPr id="6" name="Footer Placeholder 5"/>
          <p:cNvSpPr>
            <a:spLocks noGrp="1"/>
          </p:cNvSpPr>
          <p:nvPr>
            <p:ph type="ftr" sz="quarter" idx="11"/>
          </p:nvPr>
        </p:nvSpPr>
        <p:spPr>
          <a:xfrm>
            <a:off x="1135856" y="6556248"/>
            <a:ext cx="5143120" cy="301752"/>
          </a:xfrm>
        </p:spPr>
        <p:txBody>
          <a:bodyPr/>
          <a:lstStyle>
            <a:lvl1pPr>
              <a:defRPr sz="900"/>
            </a:lvl1pPr>
          </a:lstStyle>
          <a:p>
            <a:endParaRPr lang="en-US"/>
          </a:p>
        </p:txBody>
      </p:sp>
      <p:sp>
        <p:nvSpPr>
          <p:cNvPr id="7" name="Slide Number Placeholder 6"/>
          <p:cNvSpPr>
            <a:spLocks noGrp="1"/>
          </p:cNvSpPr>
          <p:nvPr>
            <p:ph type="sldNum" sz="quarter" idx="12"/>
          </p:nvPr>
        </p:nvSpPr>
        <p:spPr>
          <a:xfrm>
            <a:off x="8410576" y="6556248"/>
            <a:ext cx="502920" cy="301752"/>
          </a:xfrm>
        </p:spPr>
        <p:txBody>
          <a:bodyPr/>
          <a:lstStyle>
            <a:lvl1pPr>
              <a:defRPr sz="900"/>
            </a:lvl1p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108192" y="6556248"/>
            <a:ext cx="2103120" cy="301752"/>
          </a:xfrm>
        </p:spPr>
        <p:txBody>
          <a:bodyPr/>
          <a:lstStyle>
            <a:lvl1pPr>
              <a:defRPr sz="900"/>
            </a:lvl1pPr>
          </a:lstStyle>
          <a:p>
            <a:fld id="{1D8BD707-D9CF-40AE-B4C6-C98DA3205C09}" type="datetimeFigureOut">
              <a:rPr lang="en-US" smtClean="0"/>
              <a:pPr/>
              <a:t>2/5/2013</a:t>
            </a:fld>
            <a:endParaRPr lang="en-US"/>
          </a:p>
        </p:txBody>
      </p:sp>
      <p:sp>
        <p:nvSpPr>
          <p:cNvPr id="6" name="Footer Placeholder 5"/>
          <p:cNvSpPr>
            <a:spLocks noGrp="1"/>
          </p:cNvSpPr>
          <p:nvPr>
            <p:ph type="ftr" sz="quarter" idx="11"/>
          </p:nvPr>
        </p:nvSpPr>
        <p:spPr>
          <a:xfrm>
            <a:off x="1170432" y="6557169"/>
            <a:ext cx="4948072" cy="301752"/>
          </a:xfrm>
        </p:spPr>
        <p:txBody>
          <a:bodyPr/>
          <a:lstStyle>
            <a:lvl1pPr>
              <a:defRPr sz="900"/>
            </a:lvl1pPr>
          </a:lstStyle>
          <a:p>
            <a:endParaRPr lang="en-US"/>
          </a:p>
        </p:txBody>
      </p:sp>
      <p:sp>
        <p:nvSpPr>
          <p:cNvPr id="7" name="Slide Number Placeholder 6"/>
          <p:cNvSpPr>
            <a:spLocks noGrp="1"/>
          </p:cNvSpPr>
          <p:nvPr>
            <p:ph type="sldNum" sz="quarter" idx="12"/>
          </p:nvPr>
        </p:nvSpPr>
        <p:spPr>
          <a:xfrm>
            <a:off x="8217192" y="6556248"/>
            <a:ext cx="365760" cy="301752"/>
          </a:xfrm>
        </p:spPr>
        <p:txBody>
          <a:bodyPr/>
          <a:lstStyle>
            <a:lvl1pPr algn="ctr">
              <a:defRPr sz="900"/>
            </a:lvl1p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Straight Connector 7"/>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457200" y="267494"/>
            <a:ext cx="8229600" cy="1399032"/>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fld id="{1D8BD707-D9CF-40AE-B4C6-C98DA3205C09}" type="datetimeFigureOut">
              <a:rPr lang="en-US" smtClean="0"/>
              <a:pPr/>
              <a:t>2/5/2013</a:t>
            </a:fld>
            <a:endParaRPr lang="en-US"/>
          </a:p>
        </p:txBody>
      </p:sp>
      <p:sp>
        <p:nvSpPr>
          <p:cNvPr id="3" name="Footer Placeholder 2"/>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endParaRPr lang="en-US"/>
          </a:p>
        </p:txBody>
      </p:sp>
      <p:sp>
        <p:nvSpPr>
          <p:cNvPr id="23" name="Slide Number Placeholder 22"/>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lfP8__wl-_4" TargetMode="External"/><Relationship Id="rId2" Type="http://schemas.openxmlformats.org/officeDocument/2006/relationships/hyperlink" Target="http://www.youtube.com/watch?v=qu2uJWSZkck" TargetMode="Externa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0.jpeg"/><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4.xml"/><Relationship Id="rId5" Type="http://schemas.openxmlformats.org/officeDocument/2006/relationships/image" Target="../media/image35.jpe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hart" Target="../charts/chart5.xml"/><Relationship Id="rId1" Type="http://schemas.openxmlformats.org/officeDocument/2006/relationships/slideLayout" Target="../slideLayouts/slideLayout5.xml"/><Relationship Id="rId5" Type="http://schemas.openxmlformats.org/officeDocument/2006/relationships/image" Target="../media/image47.jpeg"/><Relationship Id="rId4" Type="http://schemas.openxmlformats.org/officeDocument/2006/relationships/image" Target="../media/image46.jpe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Layout" Target="../slideLayouts/slideLayout5.xml"/><Relationship Id="rId6" Type="http://schemas.openxmlformats.org/officeDocument/2006/relationships/image" Target="../media/image54.jpeg"/><Relationship Id="rId5" Type="http://schemas.openxmlformats.org/officeDocument/2006/relationships/image" Target="../media/image53.jpeg"/><Relationship Id="rId10" Type="http://schemas.openxmlformats.org/officeDocument/2006/relationships/image" Target="../media/image58.jpeg"/><Relationship Id="rId4" Type="http://schemas.openxmlformats.org/officeDocument/2006/relationships/image" Target="../media/image52.jpeg"/><Relationship Id="rId9" Type="http://schemas.openxmlformats.org/officeDocument/2006/relationships/image" Target="../media/image57.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65.jpe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4" name="Picture 6" descr="http://elonka.com/kryptos/sanborn/dc/images/FederalReserveBoard.jpg"/>
          <p:cNvPicPr>
            <a:picLocks noChangeAspect="1" noChangeArrowheads="1"/>
          </p:cNvPicPr>
          <p:nvPr/>
        </p:nvPicPr>
        <p:blipFill>
          <a:blip r:embed="rId2" cstate="print">
            <a:lum bright="20000"/>
          </a:blip>
          <a:srcRect/>
          <a:stretch>
            <a:fillRect/>
          </a:stretch>
        </p:blipFill>
        <p:spPr bwMode="auto">
          <a:xfrm>
            <a:off x="279400" y="860286"/>
            <a:ext cx="8305800" cy="6020967"/>
          </a:xfrm>
          <a:prstGeom prst="rect">
            <a:avLst/>
          </a:prstGeom>
          <a:noFill/>
          <a:effectLst>
            <a:softEdge rad="635000"/>
          </a:effectLst>
        </p:spPr>
      </p:pic>
      <p:sp>
        <p:nvSpPr>
          <p:cNvPr id="7" name="Rectangle 6"/>
          <p:cNvSpPr/>
          <p:nvPr/>
        </p:nvSpPr>
        <p:spPr>
          <a:xfrm>
            <a:off x="-228600" y="152400"/>
            <a:ext cx="9525001" cy="707886"/>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000" dirty="0" smtClean="0">
                <a:solidFill>
                  <a:srgbClr val="FFC000"/>
                </a:solidFill>
                <a:effectLst>
                  <a:outerShdw blurRad="38100" dist="38100" dir="2700000" algn="tl">
                    <a:srgbClr val="000000">
                      <a:alpha val="43137"/>
                    </a:srgbClr>
                  </a:outerShdw>
                </a:effectLst>
              </a:rPr>
              <a:t>Monetary</a:t>
            </a:r>
            <a:r>
              <a:rPr lang="en-US" sz="4000" dirty="0" smtClean="0">
                <a:solidFill>
                  <a:srgbClr val="78F2F8"/>
                </a:solidFill>
                <a:effectLst>
                  <a:outerShdw blurRad="38100" dist="38100" dir="2700000" algn="tl">
                    <a:srgbClr val="000000">
                      <a:alpha val="43137"/>
                    </a:srgbClr>
                  </a:outerShdw>
                </a:effectLst>
              </a:rPr>
              <a:t> </a:t>
            </a:r>
            <a:r>
              <a:rPr lang="en-US" sz="4000" dirty="0" smtClean="0">
                <a:solidFill>
                  <a:srgbClr val="FFC000"/>
                </a:solidFill>
                <a:effectLst>
                  <a:outerShdw blurRad="38100" dist="38100" dir="2700000" algn="tl">
                    <a:srgbClr val="000000">
                      <a:alpha val="43137"/>
                    </a:srgbClr>
                  </a:outerShdw>
                </a:effectLst>
              </a:rPr>
              <a:t>Policy &amp; The Great Depression</a:t>
            </a:r>
            <a:endParaRPr lang="en-US" sz="4000" b="1" cap="none" spc="50" dirty="0">
              <a:ln w="11430"/>
              <a:solidFill>
                <a:srgbClr val="FFC000"/>
              </a:solidFill>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thepeoplesmovies.com/wp-content/uploads/2012/08/prohibi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99" y="-9107"/>
            <a:ext cx="6893560" cy="333559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3.bp.blogspot.com/_YGLQQZTHoU0/TL9BaZHkvuI/AAAAAAAAL8M/_S2gtkS7Pmg/s1600/Inflation-19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555" y="6132"/>
            <a:ext cx="2561046" cy="349906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cdn.dipity.com/uploads/events/0fa95d304239b9a36ffe5deef47c1bee_1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900" y="3210524"/>
            <a:ext cx="4584700" cy="36402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gerarddirect.com/wp-content/uploads/2013/01/gol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3326487"/>
            <a:ext cx="3531513" cy="353151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plainshumanities.unl.edu/peattie/images/figures/ep.owh.pol.0003.07.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81200" y="3326487"/>
            <a:ext cx="2694686" cy="352425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180086" y="1905000"/>
            <a:ext cx="9247886" cy="2084832"/>
          </a:xfrm>
          <a:prstGeom prst="rect">
            <a:avLst/>
          </a:prstGeom>
        </p:spPr>
        <p:txBody>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a:r>
              <a:rPr lang="en-US" sz="5400" dirty="0" smtClean="0">
                <a:solidFill>
                  <a:srgbClr val="FFC000"/>
                </a:solidFill>
                <a:effectLst>
                  <a:outerShdw blurRad="38100" dist="38100" dir="2700000" algn="tl">
                    <a:srgbClr val="000000">
                      <a:alpha val="43137"/>
                    </a:srgbClr>
                  </a:outerShdw>
                </a:effectLst>
              </a:rPr>
              <a:t>Before the Stock Market Crash of 1929</a:t>
            </a:r>
            <a:endParaRPr lang="en-US" sz="5400" dirty="0">
              <a:solidFill>
                <a:srgbClr val="FFC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solidFill>
                  <a:srgbClr val="FFC000"/>
                </a:solidFill>
                <a:effectLst>
                  <a:outerShdw blurRad="38100" dist="38100" dir="2700000" algn="tl">
                    <a:srgbClr val="000000">
                      <a:alpha val="43137"/>
                    </a:srgbClr>
                  </a:outerShdw>
                </a:effectLst>
              </a:rPr>
              <a:t>Origins of Central Banking</a:t>
            </a:r>
            <a:endParaRPr lang="en-US" dirty="0">
              <a:solidFill>
                <a:srgbClr val="FFC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smtClean="0"/>
              <a:t>Central banks as early as the 17</a:t>
            </a:r>
            <a:r>
              <a:rPr lang="en-US" baseline="30000" dirty="0" smtClean="0"/>
              <a:t>th</a:t>
            </a:r>
            <a:r>
              <a:rPr lang="en-US" dirty="0" smtClean="0"/>
              <a:t> century were private</a:t>
            </a:r>
          </a:p>
          <a:p>
            <a:r>
              <a:rPr lang="en-US" dirty="0" smtClean="0"/>
              <a:t>Governments saw the need to maintain central bank functions, primarily to issue paper money backed by gold</a:t>
            </a:r>
          </a:p>
          <a:p>
            <a:r>
              <a:rPr lang="en-US" dirty="0" smtClean="0"/>
              <a:t>In the 19</a:t>
            </a:r>
            <a:r>
              <a:rPr lang="en-US" baseline="30000" dirty="0" smtClean="0"/>
              <a:t>th</a:t>
            </a:r>
            <a:r>
              <a:rPr lang="en-US" dirty="0" smtClean="0"/>
              <a:t> century there were many bank panics. Central banks began to serve as a lender of last resort.</a:t>
            </a: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r>
              <a:rPr lang="en-US" dirty="0" smtClean="0">
                <a:solidFill>
                  <a:srgbClr val="FFC000"/>
                </a:solidFill>
                <a:effectLst>
                  <a:outerShdw blurRad="38100" dist="38100" dir="2700000" algn="tl">
                    <a:srgbClr val="000000">
                      <a:alpha val="43137"/>
                    </a:srgbClr>
                  </a:outerShdw>
                </a:effectLst>
              </a:rPr>
              <a:t>What Makes a Financial Panic?</a:t>
            </a:r>
            <a:endParaRPr lang="en-US" dirty="0">
              <a:solidFill>
                <a:srgbClr val="FFC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r>
              <a:rPr lang="en-US" sz="2800" dirty="0" smtClean="0"/>
              <a:t>Financial Panics are caused by sudden </a:t>
            </a:r>
            <a:r>
              <a:rPr lang="en-US" sz="2800" b="1" i="1" dirty="0" smtClean="0">
                <a:solidFill>
                  <a:srgbClr val="00B050"/>
                </a:solidFill>
              </a:rPr>
              <a:t>loss of confidence</a:t>
            </a:r>
            <a:r>
              <a:rPr lang="en-US" sz="2800" dirty="0" smtClean="0">
                <a:solidFill>
                  <a:srgbClr val="00B050"/>
                </a:solidFill>
              </a:rPr>
              <a:t> </a:t>
            </a:r>
            <a:r>
              <a:rPr lang="en-US" sz="2800" dirty="0" smtClean="0"/>
              <a:t>in one or more institutions, leading the public to stop funding those institutions through deposits.</a:t>
            </a:r>
          </a:p>
        </p:txBody>
      </p:sp>
      <p:sp>
        <p:nvSpPr>
          <p:cNvPr id="6" name="TextBox 5"/>
          <p:cNvSpPr txBox="1"/>
          <p:nvPr/>
        </p:nvSpPr>
        <p:spPr>
          <a:xfrm>
            <a:off x="152400" y="4800600"/>
            <a:ext cx="4191000" cy="646331"/>
          </a:xfrm>
          <a:prstGeom prst="rect">
            <a:avLst/>
          </a:prstGeom>
          <a:noFill/>
        </p:spPr>
        <p:txBody>
          <a:bodyPr wrap="square" rtlCol="0">
            <a:spAutoFit/>
          </a:bodyPr>
          <a:lstStyle/>
          <a:p>
            <a:r>
              <a:rPr lang="en-US" dirty="0" smtClean="0">
                <a:hlinkClick r:id="rId2"/>
              </a:rPr>
              <a:t>It's  A Wonderful Life (1946) - 7 min.</a:t>
            </a:r>
            <a:endParaRPr lang="en-US" dirty="0" smtClean="0"/>
          </a:p>
          <a:p>
            <a:r>
              <a:rPr lang="en-US" u="sng" dirty="0" smtClean="0">
                <a:solidFill>
                  <a:srgbClr val="00B0F0"/>
                </a:solidFill>
                <a:hlinkClick r:id="rId3"/>
              </a:rPr>
              <a:t>Mary </a:t>
            </a:r>
            <a:r>
              <a:rPr lang="en-US" u="sng" dirty="0" err="1" smtClean="0">
                <a:solidFill>
                  <a:srgbClr val="00B0F0"/>
                </a:solidFill>
                <a:hlinkClick r:id="rId3"/>
              </a:rPr>
              <a:t>Poppins</a:t>
            </a:r>
            <a:r>
              <a:rPr lang="en-US" u="sng" dirty="0" smtClean="0">
                <a:solidFill>
                  <a:srgbClr val="00B0F0"/>
                </a:solidFill>
                <a:hlinkClick r:id="rId3"/>
              </a:rPr>
              <a:t> (1964) - 1 min.</a:t>
            </a:r>
            <a:endParaRPr lang="en-US" u="sng" dirty="0">
              <a:solidFill>
                <a:srgbClr val="00B0F0"/>
              </a:solidFill>
            </a:endParaRPr>
          </a:p>
        </p:txBody>
      </p:sp>
      <p:pic>
        <p:nvPicPr>
          <p:cNvPr id="32770" name="Picture 2" descr="http://static.guim.co.uk/sys-images/Film/Pix/pictures/2007/09/17/jamesstewart460.jpg"/>
          <p:cNvPicPr>
            <a:picLocks noChangeAspect="1" noChangeArrowheads="1"/>
          </p:cNvPicPr>
          <p:nvPr/>
        </p:nvPicPr>
        <p:blipFill>
          <a:blip r:embed="rId4"/>
          <a:srcRect/>
          <a:stretch>
            <a:fillRect/>
          </a:stretch>
        </p:blipFill>
        <p:spPr bwMode="auto">
          <a:xfrm>
            <a:off x="4648200" y="3810000"/>
            <a:ext cx="4381500" cy="28575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2808"/>
            <a:ext cx="3581400" cy="4594192"/>
          </a:xfrm>
        </p:spPr>
        <p:txBody>
          <a:bodyPr>
            <a:normAutofit fontScale="85000" lnSpcReduction="10000"/>
          </a:bodyPr>
          <a:lstStyle/>
          <a:p>
            <a:r>
              <a:rPr lang="en-US" dirty="0" smtClean="0"/>
              <a:t>Panics can cause:</a:t>
            </a:r>
          </a:p>
          <a:p>
            <a:pPr lvl="1"/>
            <a:r>
              <a:rPr lang="en-US" dirty="0" smtClean="0"/>
              <a:t>Widespread bank runs</a:t>
            </a:r>
          </a:p>
          <a:p>
            <a:pPr lvl="1"/>
            <a:r>
              <a:rPr lang="en-US" dirty="0" smtClean="0"/>
              <a:t>Restrictions on depositors’ access to their funds</a:t>
            </a:r>
          </a:p>
          <a:p>
            <a:pPr lvl="1"/>
            <a:r>
              <a:rPr lang="en-US" dirty="0" smtClean="0"/>
              <a:t>Bank failures</a:t>
            </a:r>
          </a:p>
          <a:p>
            <a:pPr lvl="1"/>
            <a:r>
              <a:rPr lang="en-US" dirty="0" smtClean="0"/>
              <a:t>Stock market crashes</a:t>
            </a:r>
          </a:p>
          <a:p>
            <a:pPr lvl="1"/>
            <a:r>
              <a:rPr lang="en-US" dirty="0" smtClean="0"/>
              <a:t>Short or prolonged economic contractions</a:t>
            </a:r>
          </a:p>
          <a:p>
            <a:pPr>
              <a:buNone/>
            </a:pPr>
            <a:endParaRPr lang="en-US" dirty="0"/>
          </a:p>
        </p:txBody>
      </p:sp>
      <p:sp>
        <p:nvSpPr>
          <p:cNvPr id="4" name="Title 1"/>
          <p:cNvSpPr>
            <a:spLocks noGrp="1"/>
          </p:cNvSpPr>
          <p:nvPr>
            <p:ph type="title"/>
          </p:nvPr>
        </p:nvSpPr>
        <p:spPr>
          <a:xfrm>
            <a:off x="457200" y="267494"/>
            <a:ext cx="8229600" cy="1399032"/>
          </a:xfrm>
        </p:spPr>
        <p:txBody>
          <a:bodyPr>
            <a:normAutofit/>
          </a:bodyPr>
          <a:lstStyle/>
          <a:p>
            <a:r>
              <a:rPr lang="en-US" dirty="0" smtClean="0">
                <a:solidFill>
                  <a:srgbClr val="FFC000"/>
                </a:solidFill>
                <a:effectLst>
                  <a:outerShdw blurRad="38100" dist="38100" dir="2700000" algn="tl">
                    <a:srgbClr val="000000">
                      <a:alpha val="43137"/>
                    </a:srgbClr>
                  </a:outerShdw>
                </a:effectLst>
              </a:rPr>
              <a:t>What Makes a Financial Panic?</a:t>
            </a:r>
            <a:endParaRPr lang="en-US" dirty="0">
              <a:solidFill>
                <a:srgbClr val="FFC000"/>
              </a:solidFill>
              <a:effectLst>
                <a:outerShdw blurRad="38100" dist="38100" dir="2700000" algn="tl">
                  <a:srgbClr val="000000">
                    <a:alpha val="43137"/>
                  </a:srgbClr>
                </a:outerShdw>
              </a:effectLst>
            </a:endParaRPr>
          </a:p>
        </p:txBody>
      </p:sp>
      <p:pic>
        <p:nvPicPr>
          <p:cNvPr id="5" name="Picture 4" descr="http://www.wfu.edu/history/StudentWork/whistory/timeline/namerica/unemployed.jpg"/>
          <p:cNvPicPr>
            <a:picLocks noChangeAspect="1" noChangeArrowheads="1"/>
          </p:cNvPicPr>
          <p:nvPr/>
        </p:nvPicPr>
        <p:blipFill>
          <a:blip r:embed="rId2"/>
          <a:srcRect/>
          <a:stretch>
            <a:fillRect/>
          </a:stretch>
        </p:blipFill>
        <p:spPr bwMode="auto">
          <a:xfrm>
            <a:off x="4572000" y="2362200"/>
            <a:ext cx="4124325" cy="28575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solidFill>
                  <a:srgbClr val="FFC000"/>
                </a:solidFill>
                <a:effectLst>
                  <a:outerShdw blurRad="38100" dist="38100" dir="2700000" algn="tl">
                    <a:srgbClr val="000000">
                      <a:alpha val="43137"/>
                    </a:srgbClr>
                  </a:outerShdw>
                </a:effectLst>
              </a:rPr>
              <a:t>Before the Crash</a:t>
            </a:r>
            <a:endParaRPr lang="en-US" dirty="0">
              <a:solidFill>
                <a:srgbClr val="FFC000"/>
              </a:solidFill>
              <a:effectLst>
                <a:outerShdw blurRad="38100" dist="38100" dir="2700000" algn="tl">
                  <a:srgbClr val="000000">
                    <a:alpha val="43137"/>
                  </a:srgbClr>
                </a:outerShdw>
              </a:effectLst>
            </a:endParaRPr>
          </a:p>
        </p:txBody>
      </p:sp>
      <p:sp>
        <p:nvSpPr>
          <p:cNvPr id="3" name="Content Placeholder 2"/>
          <p:cNvSpPr>
            <a:spLocks noGrp="1"/>
          </p:cNvSpPr>
          <p:nvPr>
            <p:ph sz="half" idx="1"/>
          </p:nvPr>
        </p:nvSpPr>
        <p:spPr/>
        <p:txBody>
          <a:bodyPr>
            <a:normAutofit fontScale="85000" lnSpcReduction="10000"/>
          </a:bodyPr>
          <a:lstStyle/>
          <a:p>
            <a:pPr>
              <a:buNone/>
            </a:pPr>
            <a:r>
              <a:rPr lang="en-US" dirty="0" smtClean="0"/>
              <a:t>Financial Instability:</a:t>
            </a:r>
          </a:p>
          <a:p>
            <a:r>
              <a:rPr lang="en-US" dirty="0" smtClean="0"/>
              <a:t>Financial stability institutions were private. The largest institutions was the New York Clearing House.</a:t>
            </a:r>
          </a:p>
          <a:p>
            <a:r>
              <a:rPr lang="en-US" dirty="0" smtClean="0"/>
              <a:t>These organizations were unable to provide the stability needed as a </a:t>
            </a:r>
            <a:r>
              <a:rPr lang="en-US" b="1" dirty="0" smtClean="0">
                <a:solidFill>
                  <a:srgbClr val="00B050"/>
                </a:solidFill>
              </a:rPr>
              <a:t>lender of last resort</a:t>
            </a:r>
            <a:r>
              <a:rPr lang="en-US" dirty="0" smtClean="0"/>
              <a:t>, as evident by the numerous banking panics during this era.</a:t>
            </a:r>
            <a:endParaRPr lang="en-US" dirty="0"/>
          </a:p>
        </p:txBody>
      </p:sp>
      <p:graphicFrame>
        <p:nvGraphicFramePr>
          <p:cNvPr id="6" name="Content Placeholder 5"/>
          <p:cNvGraphicFramePr>
            <a:graphicFrameLocks noGrp="1"/>
          </p:cNvGraphicFramePr>
          <p:nvPr>
            <p:ph sz="half" idx="2"/>
          </p:nvPr>
        </p:nvGraphicFramePr>
        <p:xfrm>
          <a:off x="4648200" y="1722438"/>
          <a:ext cx="4038600" cy="4525962"/>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066800"/>
            <a:ext cx="4038600" cy="5059363"/>
          </a:xfrm>
        </p:spPr>
        <p:txBody>
          <a:bodyPr>
            <a:normAutofit fontScale="85000" lnSpcReduction="10000"/>
          </a:bodyPr>
          <a:lstStyle/>
          <a:p>
            <a:r>
              <a:rPr lang="en-US" dirty="0" smtClean="0"/>
              <a:t>The gold standard as an alternative to a central bank:</a:t>
            </a:r>
          </a:p>
          <a:p>
            <a:pPr lvl="1"/>
            <a:r>
              <a:rPr lang="en-US" dirty="0" smtClean="0"/>
              <a:t>The value of the currency is fixed in terms of a quantity of gold</a:t>
            </a:r>
          </a:p>
          <a:p>
            <a:pPr lvl="1"/>
            <a:r>
              <a:rPr lang="en-US" dirty="0" smtClean="0"/>
              <a:t>The gold standard determines:</a:t>
            </a:r>
          </a:p>
          <a:p>
            <a:pPr lvl="2"/>
            <a:r>
              <a:rPr lang="en-US" dirty="0" smtClean="0"/>
              <a:t>Amount of currency in circulation</a:t>
            </a:r>
          </a:p>
          <a:p>
            <a:pPr lvl="2"/>
            <a:r>
              <a:rPr lang="en-US" dirty="0" smtClean="0"/>
              <a:t>Price level</a:t>
            </a:r>
          </a:p>
          <a:p>
            <a:pPr lvl="2"/>
            <a:r>
              <a:rPr lang="en-US" dirty="0" smtClean="0"/>
              <a:t>Requires limited central bank intervention</a:t>
            </a:r>
          </a:p>
          <a:p>
            <a:pPr lvl="1"/>
            <a:r>
              <a:rPr lang="en-US" dirty="0" smtClean="0"/>
              <a:t>Enacted since 1879 except during WWI (US embargo on gold exports)</a:t>
            </a:r>
            <a:endParaRPr lang="en-US" dirty="0"/>
          </a:p>
        </p:txBody>
      </p:sp>
      <p:sp>
        <p:nvSpPr>
          <p:cNvPr id="5" name="TextBox 4"/>
          <p:cNvSpPr txBox="1"/>
          <p:nvPr/>
        </p:nvSpPr>
        <p:spPr>
          <a:xfrm>
            <a:off x="381000" y="228600"/>
            <a:ext cx="8458200" cy="769441"/>
          </a:xfrm>
          <a:prstGeom prst="rect">
            <a:avLst/>
          </a:prstGeom>
          <a:noFill/>
        </p:spPr>
        <p:txBody>
          <a:bodyPr wrap="square" rtlCol="0">
            <a:spAutoFit/>
          </a:bodyPr>
          <a:lstStyle/>
          <a:p>
            <a:pPr algn="ctr"/>
            <a:r>
              <a:rPr lang="en-US" sz="4400" dirty="0" smtClean="0">
                <a:solidFill>
                  <a:srgbClr val="FFC000"/>
                </a:solidFill>
                <a:effectLst>
                  <a:outerShdw blurRad="38100" dist="38100" dir="2700000" algn="tl">
                    <a:srgbClr val="000000">
                      <a:alpha val="43137"/>
                    </a:srgbClr>
                  </a:outerShdw>
                </a:effectLst>
              </a:rPr>
              <a:t>The Gold Standard</a:t>
            </a:r>
            <a:endParaRPr lang="en-US" sz="4400" dirty="0">
              <a:solidFill>
                <a:srgbClr val="FFC000"/>
              </a:solidFill>
              <a:effectLst>
                <a:outerShdw blurRad="38100" dist="38100" dir="2700000" algn="tl">
                  <a:srgbClr val="000000">
                    <a:alpha val="43137"/>
                  </a:srgbClr>
                </a:outerShdw>
              </a:effectLst>
            </a:endParaRPr>
          </a:p>
        </p:txBody>
      </p:sp>
      <p:pic>
        <p:nvPicPr>
          <p:cNvPr id="8" name="Picture 4" descr="http://cointrader.files.wordpress.com/2011/04/prosperity1.jpg"/>
          <p:cNvPicPr>
            <a:picLocks noChangeAspect="1" noChangeArrowheads="1"/>
          </p:cNvPicPr>
          <p:nvPr/>
        </p:nvPicPr>
        <p:blipFill>
          <a:blip r:embed="rId2"/>
          <a:srcRect/>
          <a:stretch>
            <a:fillRect/>
          </a:stretch>
        </p:blipFill>
        <p:spPr bwMode="auto">
          <a:xfrm>
            <a:off x="4724400" y="1066800"/>
            <a:ext cx="3581400" cy="5383805"/>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066800"/>
            <a:ext cx="4038600" cy="4876800"/>
          </a:xfrm>
        </p:spPr>
        <p:txBody>
          <a:bodyPr>
            <a:normAutofit fontScale="70000" lnSpcReduction="20000"/>
          </a:bodyPr>
          <a:lstStyle/>
          <a:p>
            <a:r>
              <a:rPr lang="en-US" sz="3600" dirty="0" smtClean="0"/>
              <a:t>Problems:</a:t>
            </a:r>
          </a:p>
          <a:p>
            <a:pPr>
              <a:buNone/>
            </a:pPr>
            <a:endParaRPr lang="en-US" sz="3600" dirty="0" smtClean="0"/>
          </a:p>
          <a:p>
            <a:pPr lvl="1"/>
            <a:r>
              <a:rPr lang="en-US" sz="2600" dirty="0" smtClean="0"/>
              <a:t>It cannot be adjusted in response to </a:t>
            </a:r>
            <a:r>
              <a:rPr lang="en-US" sz="2600" b="1" i="1" dirty="0" smtClean="0">
                <a:solidFill>
                  <a:srgbClr val="00B050"/>
                </a:solidFill>
              </a:rPr>
              <a:t>changing</a:t>
            </a:r>
            <a:r>
              <a:rPr lang="en-US" sz="2600" dirty="0" smtClean="0">
                <a:solidFill>
                  <a:srgbClr val="00B050"/>
                </a:solidFill>
              </a:rPr>
              <a:t> </a:t>
            </a:r>
            <a:r>
              <a:rPr lang="en-US" sz="2600" dirty="0" smtClean="0"/>
              <a:t>economic conditions</a:t>
            </a:r>
          </a:p>
          <a:p>
            <a:pPr lvl="1">
              <a:buNone/>
            </a:pPr>
            <a:endParaRPr lang="en-US" sz="2600" dirty="0" smtClean="0"/>
          </a:p>
          <a:p>
            <a:pPr lvl="1"/>
            <a:r>
              <a:rPr lang="en-US" sz="2600" dirty="0" smtClean="0"/>
              <a:t>Countries are forced to maintain a fixed exchange rate</a:t>
            </a:r>
          </a:p>
          <a:p>
            <a:pPr lvl="1">
              <a:buNone/>
            </a:pPr>
            <a:endParaRPr lang="en-US" sz="2600" dirty="0" smtClean="0"/>
          </a:p>
          <a:p>
            <a:pPr lvl="1"/>
            <a:r>
              <a:rPr lang="en-US" sz="2600" dirty="0" smtClean="0"/>
              <a:t>Bad policies in one country can be </a:t>
            </a:r>
            <a:r>
              <a:rPr lang="en-US" sz="2600" b="1" dirty="0" smtClean="0">
                <a:solidFill>
                  <a:srgbClr val="00B050"/>
                </a:solidFill>
              </a:rPr>
              <a:t>transmitted</a:t>
            </a:r>
            <a:r>
              <a:rPr lang="en-US" sz="2600" dirty="0" smtClean="0"/>
              <a:t> to other countries if both on gold standard</a:t>
            </a:r>
          </a:p>
          <a:p>
            <a:pPr lvl="1">
              <a:buNone/>
            </a:pPr>
            <a:endParaRPr lang="en-US" sz="2600" dirty="0" smtClean="0"/>
          </a:p>
          <a:p>
            <a:pPr lvl="1"/>
            <a:r>
              <a:rPr lang="en-US" sz="2600" dirty="0" smtClean="0"/>
              <a:t>Subject to speculative attack and ultimate collapse (supply of gold)</a:t>
            </a:r>
          </a:p>
          <a:p>
            <a:pPr lvl="1">
              <a:buNone/>
            </a:pPr>
            <a:endParaRPr lang="en-US" sz="1100" dirty="0" smtClean="0"/>
          </a:p>
          <a:p>
            <a:pPr lvl="1"/>
            <a:endParaRPr lang="en-US" dirty="0"/>
          </a:p>
        </p:txBody>
      </p:sp>
      <p:sp>
        <p:nvSpPr>
          <p:cNvPr id="6" name="TextBox 5"/>
          <p:cNvSpPr txBox="1"/>
          <p:nvPr/>
        </p:nvSpPr>
        <p:spPr>
          <a:xfrm>
            <a:off x="381000" y="228600"/>
            <a:ext cx="8458200" cy="769441"/>
          </a:xfrm>
          <a:prstGeom prst="rect">
            <a:avLst/>
          </a:prstGeom>
          <a:noFill/>
        </p:spPr>
        <p:txBody>
          <a:bodyPr wrap="square" rtlCol="0">
            <a:spAutoFit/>
          </a:bodyPr>
          <a:lstStyle/>
          <a:p>
            <a:pPr algn="ctr"/>
            <a:r>
              <a:rPr lang="en-US" sz="4400" dirty="0" smtClean="0">
                <a:solidFill>
                  <a:srgbClr val="FFC000"/>
                </a:solidFill>
                <a:effectLst>
                  <a:outerShdw blurRad="38100" dist="38100" dir="2700000" algn="tl">
                    <a:srgbClr val="000000">
                      <a:alpha val="43137"/>
                    </a:srgbClr>
                  </a:outerShdw>
                </a:effectLst>
              </a:rPr>
              <a:t>The Gold Standard</a:t>
            </a:r>
            <a:endParaRPr lang="en-US" sz="4400" dirty="0">
              <a:solidFill>
                <a:srgbClr val="FFC000"/>
              </a:solidFill>
              <a:effectLst>
                <a:outerShdw blurRad="38100" dist="38100" dir="2700000" algn="tl">
                  <a:srgbClr val="000000">
                    <a:alpha val="43137"/>
                  </a:srgbClr>
                </a:outerShdw>
              </a:effectLst>
            </a:endParaRPr>
          </a:p>
        </p:txBody>
      </p:sp>
      <p:pic>
        <p:nvPicPr>
          <p:cNvPr id="11" name="Picture 2" descr="http://images.businessweek.com/cms/2012-08-31/0831_gold_630x420.jpg"/>
          <p:cNvPicPr>
            <a:picLocks noChangeAspect="1" noChangeArrowheads="1"/>
          </p:cNvPicPr>
          <p:nvPr/>
        </p:nvPicPr>
        <p:blipFill>
          <a:blip r:embed="rId2"/>
          <a:srcRect/>
          <a:stretch>
            <a:fillRect/>
          </a:stretch>
        </p:blipFill>
        <p:spPr bwMode="auto">
          <a:xfrm>
            <a:off x="4724400" y="1066800"/>
            <a:ext cx="4000499" cy="2667000"/>
          </a:xfrm>
          <a:prstGeom prst="rect">
            <a:avLst/>
          </a:prstGeom>
          <a:noFill/>
        </p:spPr>
      </p:pic>
      <p:pic>
        <p:nvPicPr>
          <p:cNvPr id="12" name="Picture 4" descr="http://www.cityprofile.com/forum/attachments/new-york/11769-new-york-federal-reserve-bank-of-new-york.jpg"/>
          <p:cNvPicPr>
            <a:picLocks noChangeAspect="1" noChangeArrowheads="1"/>
          </p:cNvPicPr>
          <p:nvPr/>
        </p:nvPicPr>
        <p:blipFill>
          <a:blip r:embed="rId3"/>
          <a:srcRect/>
          <a:stretch>
            <a:fillRect/>
          </a:stretch>
        </p:blipFill>
        <p:spPr bwMode="auto">
          <a:xfrm>
            <a:off x="4724400" y="3657600"/>
            <a:ext cx="3962400" cy="2915729"/>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228600"/>
            <a:ext cx="8458200" cy="769441"/>
          </a:xfrm>
          <a:prstGeom prst="rect">
            <a:avLst/>
          </a:prstGeom>
          <a:noFill/>
        </p:spPr>
        <p:txBody>
          <a:bodyPr wrap="square" rtlCol="0">
            <a:spAutoFit/>
          </a:bodyPr>
          <a:lstStyle/>
          <a:p>
            <a:pPr algn="ctr"/>
            <a:r>
              <a:rPr lang="en-US" sz="4400" dirty="0" smtClean="0">
                <a:solidFill>
                  <a:srgbClr val="FFC000"/>
                </a:solidFill>
                <a:effectLst>
                  <a:outerShdw blurRad="38100" dist="38100" dir="2700000" algn="tl">
                    <a:srgbClr val="000000">
                      <a:alpha val="43137"/>
                    </a:srgbClr>
                  </a:outerShdw>
                </a:effectLst>
              </a:rPr>
              <a:t>The Gold Standard</a:t>
            </a:r>
            <a:endParaRPr lang="en-US" sz="4400" dirty="0">
              <a:solidFill>
                <a:srgbClr val="FFC000"/>
              </a:solidFill>
              <a:effectLst>
                <a:outerShdw blurRad="38100" dist="38100" dir="2700000" algn="tl">
                  <a:srgbClr val="000000">
                    <a:alpha val="43137"/>
                  </a:srgbClr>
                </a:outerShdw>
              </a:effectLst>
            </a:endParaRPr>
          </a:p>
        </p:txBody>
      </p:sp>
      <p:sp>
        <p:nvSpPr>
          <p:cNvPr id="6" name="Content Placeholder 2"/>
          <p:cNvSpPr>
            <a:spLocks noGrp="1"/>
          </p:cNvSpPr>
          <p:nvPr>
            <p:ph sz="half" idx="1"/>
          </p:nvPr>
        </p:nvSpPr>
        <p:spPr>
          <a:xfrm>
            <a:off x="457200" y="1066800"/>
            <a:ext cx="4038600" cy="2590800"/>
          </a:xfrm>
        </p:spPr>
        <p:txBody>
          <a:bodyPr>
            <a:normAutofit fontScale="85000" lnSpcReduction="20000"/>
          </a:bodyPr>
          <a:lstStyle/>
          <a:p>
            <a:r>
              <a:rPr lang="en-US" sz="3100" dirty="0" smtClean="0"/>
              <a:t>Problems continued:</a:t>
            </a:r>
            <a:endParaRPr lang="en-US" sz="3600" dirty="0" smtClean="0"/>
          </a:p>
          <a:p>
            <a:pPr lvl="1">
              <a:buNone/>
            </a:pPr>
            <a:endParaRPr lang="en-US" sz="1100" dirty="0" smtClean="0"/>
          </a:p>
          <a:p>
            <a:pPr lvl="1"/>
            <a:r>
              <a:rPr lang="en-US" sz="2100" dirty="0" smtClean="0"/>
              <a:t>Can cause periods of </a:t>
            </a:r>
            <a:r>
              <a:rPr lang="en-US" sz="2100" b="1" dirty="0" smtClean="0">
                <a:solidFill>
                  <a:srgbClr val="00B050"/>
                </a:solidFill>
              </a:rPr>
              <a:t>inflation and deflation </a:t>
            </a:r>
            <a:r>
              <a:rPr lang="en-US" sz="2100" dirty="0" smtClean="0"/>
              <a:t>in medium run (even though promotes price stability in long run)</a:t>
            </a:r>
          </a:p>
          <a:p>
            <a:pPr lvl="1">
              <a:buNone/>
            </a:pPr>
            <a:endParaRPr lang="en-US" sz="2100" dirty="0" smtClean="0"/>
          </a:p>
          <a:p>
            <a:pPr lvl="1"/>
            <a:r>
              <a:rPr lang="en-US" sz="2100" dirty="0" smtClean="0"/>
              <a:t>Does not prevent frequent </a:t>
            </a:r>
            <a:r>
              <a:rPr lang="en-US" sz="2100" b="1" dirty="0" smtClean="0">
                <a:solidFill>
                  <a:srgbClr val="00B050"/>
                </a:solidFill>
              </a:rPr>
              <a:t>financial panics</a:t>
            </a:r>
          </a:p>
          <a:p>
            <a:pPr lvl="1"/>
            <a:endParaRPr lang="en-US" sz="2100" dirty="0" smtClean="0"/>
          </a:p>
          <a:p>
            <a:pPr lvl="1"/>
            <a:endParaRPr lang="en-US" dirty="0"/>
          </a:p>
        </p:txBody>
      </p:sp>
      <p:pic>
        <p:nvPicPr>
          <p:cNvPr id="67586" name="Picture 2" descr="http://www.economicnoise.com/wp-content/uploads/2012/04/inflation.jpg"/>
          <p:cNvPicPr>
            <a:picLocks noChangeAspect="1" noChangeArrowheads="1"/>
          </p:cNvPicPr>
          <p:nvPr/>
        </p:nvPicPr>
        <p:blipFill>
          <a:blip r:embed="rId2"/>
          <a:srcRect/>
          <a:stretch>
            <a:fillRect/>
          </a:stretch>
        </p:blipFill>
        <p:spPr bwMode="auto">
          <a:xfrm>
            <a:off x="1066800" y="3810000"/>
            <a:ext cx="3928138" cy="2895600"/>
          </a:xfrm>
          <a:prstGeom prst="rect">
            <a:avLst/>
          </a:prstGeom>
          <a:noFill/>
        </p:spPr>
      </p:pic>
      <p:pic>
        <p:nvPicPr>
          <p:cNvPr id="67590" name="Picture 6" descr="http://www.erictyson.com/custom/panic.gif"/>
          <p:cNvPicPr>
            <a:picLocks noChangeAspect="1" noChangeArrowheads="1"/>
          </p:cNvPicPr>
          <p:nvPr/>
        </p:nvPicPr>
        <p:blipFill>
          <a:blip r:embed="rId3"/>
          <a:srcRect/>
          <a:stretch>
            <a:fillRect/>
          </a:stretch>
        </p:blipFill>
        <p:spPr bwMode="auto">
          <a:xfrm>
            <a:off x="5029200" y="1524000"/>
            <a:ext cx="3730859" cy="41910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dirty="0" smtClean="0">
                <a:solidFill>
                  <a:srgbClr val="FFC000"/>
                </a:solidFill>
                <a:effectLst>
                  <a:outerShdw blurRad="38100" dist="38100" dir="2700000" algn="tl">
                    <a:srgbClr val="000000">
                      <a:alpha val="43137"/>
                    </a:srgbClr>
                  </a:outerShdw>
                </a:effectLst>
              </a:rPr>
              <a:t>Before the Crash</a:t>
            </a:r>
            <a:endParaRPr lang="en-US" dirty="0">
              <a:solidFill>
                <a:srgbClr val="FFC000"/>
              </a:solidFill>
              <a:effectLst>
                <a:outerShdw blurRad="38100" dist="38100" dir="2700000" algn="tl">
                  <a:srgbClr val="000000">
                    <a:alpha val="43137"/>
                  </a:srgbClr>
                </a:outerShdw>
              </a:effectLst>
            </a:endParaRPr>
          </a:p>
        </p:txBody>
      </p:sp>
      <p:sp>
        <p:nvSpPr>
          <p:cNvPr id="5" name="Text Placeholder 4"/>
          <p:cNvSpPr>
            <a:spLocks noGrp="1"/>
          </p:cNvSpPr>
          <p:nvPr>
            <p:ph type="body" sz="half" idx="3"/>
          </p:nvPr>
        </p:nvSpPr>
        <p:spPr/>
        <p:txBody>
          <a:bodyPr>
            <a:normAutofit/>
          </a:bodyPr>
          <a:lstStyle/>
          <a:p>
            <a:pPr algn="ctr"/>
            <a:r>
              <a:rPr lang="en-US" dirty="0" smtClean="0"/>
              <a:t>Commodity Prices</a:t>
            </a:r>
            <a:endParaRPr lang="en-US" dirty="0"/>
          </a:p>
        </p:txBody>
      </p:sp>
      <p:sp>
        <p:nvSpPr>
          <p:cNvPr id="4" name="Content Placeholder 3"/>
          <p:cNvSpPr>
            <a:spLocks noGrp="1"/>
          </p:cNvSpPr>
          <p:nvPr>
            <p:ph sz="quarter" idx="2"/>
          </p:nvPr>
        </p:nvSpPr>
        <p:spPr>
          <a:xfrm>
            <a:off x="1295400" y="290732"/>
            <a:ext cx="7584830" cy="3017520"/>
          </a:xfrm>
        </p:spPr>
        <p:txBody>
          <a:bodyPr>
            <a:normAutofit/>
          </a:bodyPr>
          <a:lstStyle/>
          <a:p>
            <a:pPr>
              <a:buNone/>
            </a:pPr>
            <a:endParaRPr lang="en-US" sz="700" dirty="0" smtClean="0"/>
          </a:p>
          <a:p>
            <a:r>
              <a:rPr lang="en-US" dirty="0" smtClean="0"/>
              <a:t>Falling Prices and Gold Standard:</a:t>
            </a:r>
          </a:p>
          <a:p>
            <a:pPr lvl="1"/>
            <a:r>
              <a:rPr lang="en-US" dirty="0" smtClean="0"/>
              <a:t>A global shortage of gold reduced the U.S. money supply and caused deflation (falling prices).</a:t>
            </a:r>
          </a:p>
          <a:p>
            <a:pPr lvl="1"/>
            <a:r>
              <a:rPr lang="en-US" dirty="0" smtClean="0"/>
              <a:t>Famers were squeezed between declining prices for crops and the fixed dollar payments for their mortgages and other debts.</a:t>
            </a:r>
          </a:p>
          <a:p>
            <a:pPr lvl="1"/>
            <a:r>
              <a:rPr lang="en-US" dirty="0" smtClean="0"/>
              <a:t>Prices recovered in 1929, but dropped further in the early 1930s.</a:t>
            </a:r>
          </a:p>
          <a:p>
            <a:endParaRPr lang="en-US" dirty="0"/>
          </a:p>
        </p:txBody>
      </p:sp>
      <p:graphicFrame>
        <p:nvGraphicFramePr>
          <p:cNvPr id="7" name="Content Placeholder 10"/>
          <p:cNvGraphicFramePr>
            <a:graphicFrameLocks noGrp="1"/>
          </p:cNvGraphicFramePr>
          <p:nvPr>
            <p:ph sz="quarter" idx="4"/>
            <p:extLst>
              <p:ext uri="{D42A27DB-BD31-4B8C-83A1-F6EECF244321}">
                <p14:modId xmlns:p14="http://schemas.microsoft.com/office/powerpoint/2010/main" val="315898103"/>
              </p:ext>
            </p:extLst>
          </p:nvPr>
        </p:nvGraphicFramePr>
        <p:xfrm>
          <a:off x="1981200" y="3352800"/>
          <a:ext cx="6899275" cy="31686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dirty="0" smtClean="0">
                <a:solidFill>
                  <a:srgbClr val="FFC000"/>
                </a:solidFill>
                <a:effectLst>
                  <a:outerShdw blurRad="38100" dist="38100" dir="2700000" algn="tl">
                    <a:srgbClr val="000000">
                      <a:alpha val="43137"/>
                    </a:srgbClr>
                  </a:outerShdw>
                </a:effectLst>
              </a:rPr>
              <a:t>Before the Crash</a:t>
            </a:r>
            <a:endParaRPr lang="en-US" dirty="0">
              <a:solidFill>
                <a:srgbClr val="FFC000"/>
              </a:solidFill>
              <a:effectLst>
                <a:outerShdw blurRad="38100" dist="38100" dir="2700000" algn="tl">
                  <a:srgbClr val="000000">
                    <a:alpha val="43137"/>
                  </a:srgbClr>
                </a:outerShdw>
              </a:effectLst>
            </a:endParaRPr>
          </a:p>
        </p:txBody>
      </p:sp>
      <p:sp>
        <p:nvSpPr>
          <p:cNvPr id="8" name="TextBox 7"/>
          <p:cNvSpPr txBox="1"/>
          <p:nvPr/>
        </p:nvSpPr>
        <p:spPr>
          <a:xfrm>
            <a:off x="1219200" y="1"/>
            <a:ext cx="4648200" cy="6955750"/>
          </a:xfrm>
          <a:prstGeom prst="rect">
            <a:avLst/>
          </a:prstGeom>
          <a:solidFill>
            <a:schemeClr val="bg1"/>
          </a:solidFill>
        </p:spPr>
        <p:txBody>
          <a:bodyPr wrap="square" rtlCol="0">
            <a:spAutoFit/>
          </a:bodyPr>
          <a:lstStyle/>
          <a:p>
            <a:pPr algn="ctr"/>
            <a:endParaRPr lang="en-US" sz="2600" b="1" dirty="0" smtClean="0"/>
          </a:p>
          <a:p>
            <a:pPr algn="ctr"/>
            <a:endParaRPr lang="en-US" sz="2600" b="1" dirty="0" smtClean="0"/>
          </a:p>
          <a:p>
            <a:pPr algn="ctr"/>
            <a:endParaRPr lang="en-US" sz="2600" b="1" dirty="0" smtClean="0"/>
          </a:p>
          <a:p>
            <a:pPr algn="ctr"/>
            <a:endParaRPr lang="en-US" sz="2600" b="1" dirty="0" smtClean="0"/>
          </a:p>
          <a:p>
            <a:pPr algn="ctr"/>
            <a:r>
              <a:rPr lang="en-US" sz="2600" b="1" dirty="0" smtClean="0">
                <a:solidFill>
                  <a:srgbClr val="00B050"/>
                </a:solidFill>
              </a:rPr>
              <a:t>William Jennings Bryan’s Warning:</a:t>
            </a:r>
          </a:p>
          <a:p>
            <a:pPr algn="ctr"/>
            <a:endParaRPr lang="en-US" sz="2600" b="1" dirty="0" smtClean="0"/>
          </a:p>
          <a:p>
            <a:pPr algn="ctr"/>
            <a:r>
              <a:rPr lang="en-US" sz="2400" dirty="0" smtClean="0"/>
              <a:t>“You shall not press down upon the brow of labor this crown of thorns, you shall not crucify mankind upon a cross of gold” </a:t>
            </a:r>
          </a:p>
          <a:p>
            <a:pPr algn="ctr"/>
            <a:r>
              <a:rPr lang="en-US" dirty="0" smtClean="0"/>
              <a:t>– William Jennings Bryan, July 9, 1896</a:t>
            </a:r>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a:p>
        </p:txBody>
      </p:sp>
      <p:pic>
        <p:nvPicPr>
          <p:cNvPr id="41986" name="Picture 2" descr="http://www.thegoldstandardnow.com/images/stories/cross_of_gold_speech_cartoon.jpg"/>
          <p:cNvPicPr>
            <a:picLocks noChangeAspect="1" noChangeArrowheads="1"/>
          </p:cNvPicPr>
          <p:nvPr/>
        </p:nvPicPr>
        <p:blipFill>
          <a:blip r:embed="rId2"/>
          <a:srcRect/>
          <a:stretch>
            <a:fillRect/>
          </a:stretch>
        </p:blipFill>
        <p:spPr bwMode="auto">
          <a:xfrm>
            <a:off x="5715000" y="0"/>
            <a:ext cx="3429000" cy="4133850"/>
          </a:xfrm>
          <a:prstGeom prst="rect">
            <a:avLst/>
          </a:prstGeom>
          <a:noFill/>
        </p:spPr>
      </p:pic>
      <p:pic>
        <p:nvPicPr>
          <p:cNvPr id="7" name="Picture 2"/>
          <p:cNvPicPr>
            <a:picLocks noGrp="1" noChangeAspect="1" noChangeArrowheads="1"/>
          </p:cNvPicPr>
          <p:nvPr>
            <p:ph sz="quarter" idx="2"/>
          </p:nvPr>
        </p:nvPicPr>
        <p:blipFill>
          <a:blip r:embed="rId3"/>
          <a:stretch>
            <a:fillRect/>
          </a:stretch>
        </p:blipFill>
        <p:spPr bwMode="auto">
          <a:xfrm>
            <a:off x="5715000" y="3824514"/>
            <a:ext cx="3429000" cy="303348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effectLst>
                  <a:outerShdw blurRad="38100" dist="38100" dir="2700000" algn="tl">
                    <a:srgbClr val="000000">
                      <a:alpha val="43137"/>
                    </a:srgbClr>
                  </a:outerShdw>
                </a:effectLst>
              </a:rPr>
              <a:t>The Federal Reserve System</a:t>
            </a:r>
            <a:endParaRPr lang="en-US" dirty="0">
              <a:solidFill>
                <a:srgbClr val="FFC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524000"/>
            <a:ext cx="8229600" cy="4525963"/>
          </a:xfrm>
        </p:spPr>
        <p:txBody>
          <a:bodyPr>
            <a:normAutofit lnSpcReduction="10000"/>
          </a:bodyPr>
          <a:lstStyle/>
          <a:p>
            <a:r>
              <a:rPr lang="en-US" dirty="0" smtClean="0"/>
              <a:t>Central bank of the U.S.</a:t>
            </a:r>
          </a:p>
          <a:p>
            <a:r>
              <a:rPr lang="en-US" dirty="0" smtClean="0"/>
              <a:t>Also known as the Federal Reserve or simply as “the Fed”</a:t>
            </a:r>
          </a:p>
          <a:p>
            <a:r>
              <a:rPr lang="en-US" dirty="0" smtClean="0"/>
              <a:t>Mission: </a:t>
            </a:r>
          </a:p>
          <a:p>
            <a:pPr lvl="1"/>
            <a:r>
              <a:rPr lang="en-US" b="1" dirty="0" smtClean="0">
                <a:solidFill>
                  <a:srgbClr val="00B050"/>
                </a:solidFill>
              </a:rPr>
              <a:t>Macroeconomic stability: </a:t>
            </a:r>
            <a:r>
              <a:rPr lang="en-US" dirty="0" smtClean="0"/>
              <a:t>low, stable inflation, promote growth in output and employment</a:t>
            </a:r>
          </a:p>
          <a:p>
            <a:pPr lvl="1"/>
            <a:r>
              <a:rPr lang="en-US" b="1" dirty="0" smtClean="0">
                <a:solidFill>
                  <a:srgbClr val="00B050"/>
                </a:solidFill>
              </a:rPr>
              <a:t>Financial stability: </a:t>
            </a:r>
            <a:r>
              <a:rPr lang="en-US" dirty="0" smtClean="0"/>
              <a:t>ensure the nation’s financial system functions properly, attempts to prevent or mitigate financial crises.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800" y="228600"/>
            <a:ext cx="6400800" cy="1446550"/>
          </a:xfrm>
          <a:prstGeom prst="rect">
            <a:avLst/>
          </a:prstGeom>
          <a:noFill/>
        </p:spPr>
        <p:txBody>
          <a:bodyPr wrap="square" rtlCol="0">
            <a:spAutoFit/>
          </a:bodyPr>
          <a:lstStyle/>
          <a:p>
            <a:pPr algn="ctr"/>
            <a:r>
              <a:rPr lang="en-US" sz="4400" dirty="0" smtClean="0">
                <a:solidFill>
                  <a:srgbClr val="FFC000"/>
                </a:solidFill>
                <a:effectLst>
                  <a:outerShdw blurRad="38100" dist="38100" dir="2700000" algn="tl">
                    <a:srgbClr val="000000">
                      <a:alpha val="43137"/>
                    </a:srgbClr>
                  </a:outerShdw>
                </a:effectLst>
              </a:rPr>
              <a:t>Evolution of the Dual Mandate</a:t>
            </a:r>
            <a:endParaRPr lang="en-US" sz="4400" dirty="0">
              <a:solidFill>
                <a:srgbClr val="FFC000"/>
              </a:solidFill>
              <a:effectLst>
                <a:outerShdw blurRad="38100" dist="38100" dir="2700000" algn="tl">
                  <a:srgbClr val="000000">
                    <a:alpha val="43137"/>
                  </a:srgbClr>
                </a:outerShdw>
              </a:effectLst>
            </a:endParaRPr>
          </a:p>
        </p:txBody>
      </p:sp>
      <p:sp>
        <p:nvSpPr>
          <p:cNvPr id="3" name="TextBox 2"/>
          <p:cNvSpPr txBox="1"/>
          <p:nvPr/>
        </p:nvSpPr>
        <p:spPr>
          <a:xfrm>
            <a:off x="533400" y="1752600"/>
            <a:ext cx="3810000" cy="4524315"/>
          </a:xfrm>
          <a:prstGeom prst="rect">
            <a:avLst/>
          </a:prstGeom>
          <a:noFill/>
        </p:spPr>
        <p:txBody>
          <a:bodyPr wrap="square" rtlCol="0">
            <a:spAutoFit/>
          </a:bodyPr>
          <a:lstStyle/>
          <a:p>
            <a:pPr>
              <a:buFont typeface="Arial" pitchFamily="34" charset="0"/>
              <a:buChar char="•"/>
            </a:pPr>
            <a:r>
              <a:rPr lang="en-US" sz="2400" dirty="0" smtClean="0"/>
              <a:t> The Federal Reserve was created in 1913 in response to  the Banking Panic of 1907.</a:t>
            </a:r>
          </a:p>
          <a:p>
            <a:pPr>
              <a:buFont typeface="Arial" pitchFamily="34" charset="0"/>
              <a:buChar char="•"/>
            </a:pPr>
            <a:endParaRPr lang="en-US" sz="2400" dirty="0" smtClean="0"/>
          </a:p>
          <a:p>
            <a:pPr>
              <a:buFont typeface="Arial" pitchFamily="34" charset="0"/>
              <a:buChar char="•"/>
            </a:pPr>
            <a:r>
              <a:rPr lang="en-US" sz="2400" dirty="0" smtClean="0"/>
              <a:t> Ultimate responsibility was to act as a lender of last resort.</a:t>
            </a:r>
          </a:p>
          <a:p>
            <a:pPr>
              <a:buFont typeface="Arial" pitchFamily="34" charset="0"/>
              <a:buChar char="•"/>
            </a:pPr>
            <a:endParaRPr lang="en-US" sz="2400" dirty="0" smtClean="0"/>
          </a:p>
          <a:p>
            <a:pPr>
              <a:buFont typeface="Arial" pitchFamily="34" charset="0"/>
              <a:buChar char="•"/>
            </a:pPr>
            <a:r>
              <a:rPr lang="en-US" sz="2400" dirty="0" smtClean="0"/>
              <a:t>Also to manage the gold standard to avoid sharp swings in interest rates.</a:t>
            </a:r>
          </a:p>
        </p:txBody>
      </p:sp>
      <p:pic>
        <p:nvPicPr>
          <p:cNvPr id="1026" name="Picture 2"/>
          <p:cNvPicPr>
            <a:picLocks noChangeAspect="1" noChangeArrowheads="1"/>
          </p:cNvPicPr>
          <p:nvPr/>
        </p:nvPicPr>
        <p:blipFill>
          <a:blip r:embed="rId3" cstate="print"/>
          <a:srcRect/>
          <a:stretch>
            <a:fillRect/>
          </a:stretch>
        </p:blipFill>
        <p:spPr bwMode="auto">
          <a:xfrm>
            <a:off x="4724400" y="2209800"/>
            <a:ext cx="4233853" cy="27098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sz="2800" dirty="0" smtClean="0"/>
              <a:t>British and French politicians demanded that that post-WWI Germany (the Weimar Republic) paid reparations for destroying their economies</a:t>
            </a:r>
          </a:p>
          <a:p>
            <a:endParaRPr lang="en-US" dirty="0"/>
          </a:p>
        </p:txBody>
      </p:sp>
      <p:sp>
        <p:nvSpPr>
          <p:cNvPr id="5" name="TextBox 4"/>
          <p:cNvSpPr txBox="1"/>
          <p:nvPr/>
        </p:nvSpPr>
        <p:spPr>
          <a:xfrm>
            <a:off x="1143000" y="304800"/>
            <a:ext cx="6934200" cy="646331"/>
          </a:xfrm>
          <a:prstGeom prst="rect">
            <a:avLst/>
          </a:prstGeom>
          <a:noFill/>
        </p:spPr>
        <p:txBody>
          <a:bodyPr wrap="square" rtlCol="0">
            <a:spAutoFit/>
          </a:bodyPr>
          <a:lstStyle/>
          <a:p>
            <a:pPr algn="ctr"/>
            <a:r>
              <a:rPr lang="en-US" sz="3600" dirty="0" smtClean="0">
                <a:solidFill>
                  <a:srgbClr val="FFC000"/>
                </a:solidFill>
                <a:effectLst>
                  <a:outerShdw blurRad="38100" dist="38100" dir="2700000" algn="tl">
                    <a:srgbClr val="000000">
                      <a:alpha val="43137"/>
                    </a:srgbClr>
                  </a:outerShdw>
                </a:effectLst>
              </a:rPr>
              <a:t>The 1920’s: Post-WWI Europe</a:t>
            </a:r>
          </a:p>
        </p:txBody>
      </p:sp>
      <p:pic>
        <p:nvPicPr>
          <p:cNvPr id="2050" name="Picture 2" descr="http://mccottawaoffice.files.wordpress.com/2012/06/wwii1002bneu1.jpg"/>
          <p:cNvPicPr>
            <a:picLocks noChangeAspect="1" noChangeArrowheads="1"/>
          </p:cNvPicPr>
          <p:nvPr/>
        </p:nvPicPr>
        <p:blipFill>
          <a:blip r:embed="rId2"/>
          <a:srcRect/>
          <a:stretch>
            <a:fillRect/>
          </a:stretch>
        </p:blipFill>
        <p:spPr bwMode="auto">
          <a:xfrm>
            <a:off x="5334000" y="1143000"/>
            <a:ext cx="3544587" cy="2676525"/>
          </a:xfrm>
          <a:prstGeom prst="rect">
            <a:avLst/>
          </a:prstGeom>
          <a:noFill/>
        </p:spPr>
      </p:pic>
      <p:pic>
        <p:nvPicPr>
          <p:cNvPr id="2052" name="Picture 4" descr="http://cdn.dipity.com/uploads/events/1039d04bcb3bd365fa8879e1bfc385d0_1M.png"/>
          <p:cNvPicPr>
            <a:picLocks noChangeAspect="1" noChangeArrowheads="1"/>
          </p:cNvPicPr>
          <p:nvPr/>
        </p:nvPicPr>
        <p:blipFill>
          <a:blip r:embed="rId3"/>
          <a:srcRect/>
          <a:stretch>
            <a:fillRect/>
          </a:stretch>
        </p:blipFill>
        <p:spPr bwMode="auto">
          <a:xfrm>
            <a:off x="4572000" y="3505200"/>
            <a:ext cx="3962400" cy="28575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half" idx="1"/>
          </p:nvPr>
        </p:nvSpPr>
        <p:spPr>
          <a:xfrm>
            <a:off x="457200" y="1143000"/>
            <a:ext cx="4038600" cy="4983163"/>
          </a:xfrm>
        </p:spPr>
        <p:txBody>
          <a:bodyPr>
            <a:noAutofit/>
          </a:bodyPr>
          <a:lstStyle/>
          <a:p>
            <a:r>
              <a:rPr lang="en-US" sz="2000" dirty="0" smtClean="0"/>
              <a:t>Reparations accounted for 1/3 of the German deficit from 1920 to 1923</a:t>
            </a:r>
          </a:p>
          <a:p>
            <a:pPr>
              <a:buNone/>
            </a:pPr>
            <a:endParaRPr lang="en-US" sz="2000" dirty="0" smtClean="0"/>
          </a:p>
          <a:p>
            <a:r>
              <a:rPr lang="en-US" sz="2000" dirty="0" smtClean="0"/>
              <a:t>Forced the government to print money, causing hyperinflation</a:t>
            </a:r>
          </a:p>
          <a:p>
            <a:pPr>
              <a:buNone/>
            </a:pPr>
            <a:endParaRPr lang="en-US" sz="2000" dirty="0" smtClean="0"/>
          </a:p>
          <a:p>
            <a:r>
              <a:rPr lang="en-US" sz="2000" dirty="0" smtClean="0"/>
              <a:t>Prices were so uncontrollable that the currency was abandoned</a:t>
            </a:r>
          </a:p>
        </p:txBody>
      </p:sp>
      <p:pic>
        <p:nvPicPr>
          <p:cNvPr id="10" name="Picture 2"/>
          <p:cNvPicPr>
            <a:picLocks noGrp="1" noChangeAspect="1" noChangeArrowheads="1"/>
          </p:cNvPicPr>
          <p:nvPr>
            <p:ph sz="half" idx="2"/>
          </p:nvPr>
        </p:nvPicPr>
        <p:blipFill>
          <a:blip r:embed="rId3" cstate="print"/>
          <a:srcRect/>
          <a:stretch>
            <a:fillRect/>
          </a:stretch>
        </p:blipFill>
        <p:spPr bwMode="auto">
          <a:xfrm>
            <a:off x="4876800" y="1066800"/>
            <a:ext cx="3581400" cy="2707888"/>
          </a:xfrm>
          <a:prstGeom prst="rect">
            <a:avLst/>
          </a:prstGeom>
          <a:noFill/>
          <a:ln w="9525">
            <a:noFill/>
            <a:miter lim="800000"/>
            <a:headEnd/>
            <a:tailEnd/>
          </a:ln>
        </p:spPr>
      </p:pic>
      <p:pic>
        <p:nvPicPr>
          <p:cNvPr id="2052" name="Picture 4" descr="http://upload.wikimedia.org/wikipedia/commons/thumb/f/ff/Bundesarchiv_Bild_102-00104%2C_Inflation%2C_Tapezieren_mit_Geldscheinen.jpg/220px-Bundesarchiv_Bild_102-00104%2C_Inflation%2C_Tapezieren_mit_Geldscheinen.jpg"/>
          <p:cNvPicPr>
            <a:picLocks noChangeAspect="1" noChangeArrowheads="1"/>
          </p:cNvPicPr>
          <p:nvPr/>
        </p:nvPicPr>
        <p:blipFill>
          <a:blip r:embed="rId4"/>
          <a:srcRect/>
          <a:stretch>
            <a:fillRect/>
          </a:stretch>
        </p:blipFill>
        <p:spPr bwMode="auto">
          <a:xfrm>
            <a:off x="4495800" y="3581400"/>
            <a:ext cx="2095500" cy="2867025"/>
          </a:xfrm>
          <a:prstGeom prst="rect">
            <a:avLst/>
          </a:prstGeom>
          <a:noFill/>
        </p:spPr>
      </p:pic>
      <p:pic>
        <p:nvPicPr>
          <p:cNvPr id="2054" name="Picture 6" descr="http://upload.wikimedia.org/wikipedia/commons/8/8f/GermanyHyperChart.jpg"/>
          <p:cNvPicPr>
            <a:picLocks noChangeAspect="1" noChangeArrowheads="1"/>
          </p:cNvPicPr>
          <p:nvPr/>
        </p:nvPicPr>
        <p:blipFill>
          <a:blip r:embed="rId5"/>
          <a:srcRect/>
          <a:stretch>
            <a:fillRect/>
          </a:stretch>
        </p:blipFill>
        <p:spPr bwMode="auto">
          <a:xfrm>
            <a:off x="6476999" y="3581400"/>
            <a:ext cx="2378375" cy="2971800"/>
          </a:xfrm>
          <a:prstGeom prst="rect">
            <a:avLst/>
          </a:prstGeom>
          <a:noFill/>
        </p:spPr>
      </p:pic>
      <p:sp>
        <p:nvSpPr>
          <p:cNvPr id="15" name="TextBox 14"/>
          <p:cNvSpPr txBox="1"/>
          <p:nvPr/>
        </p:nvSpPr>
        <p:spPr>
          <a:xfrm>
            <a:off x="1143000" y="304800"/>
            <a:ext cx="6934200" cy="646331"/>
          </a:xfrm>
          <a:prstGeom prst="rect">
            <a:avLst/>
          </a:prstGeom>
          <a:noFill/>
        </p:spPr>
        <p:txBody>
          <a:bodyPr wrap="square" rtlCol="0">
            <a:spAutoFit/>
          </a:bodyPr>
          <a:lstStyle/>
          <a:p>
            <a:pPr algn="ctr"/>
            <a:r>
              <a:rPr lang="en-US" sz="3600" dirty="0" smtClean="0">
                <a:solidFill>
                  <a:srgbClr val="FFC000"/>
                </a:solidFill>
                <a:effectLst>
                  <a:outerShdw blurRad="38100" dist="38100" dir="2700000" algn="tl">
                    <a:srgbClr val="000000">
                      <a:alpha val="43137"/>
                    </a:srgbClr>
                  </a:outerShdw>
                </a:effectLst>
              </a:rPr>
              <a:t>The 1920’s: Post-WWI Europe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la.calpoly.edu/%7Elcall/213/reparations.jpg"/>
          <p:cNvPicPr>
            <a:picLocks noChangeAspect="1" noChangeArrowheads="1"/>
          </p:cNvPicPr>
          <p:nvPr/>
        </p:nvPicPr>
        <p:blipFill>
          <a:blip r:embed="rId2"/>
          <a:srcRect/>
          <a:stretch>
            <a:fillRect/>
          </a:stretch>
        </p:blipFill>
        <p:spPr bwMode="auto">
          <a:xfrm>
            <a:off x="2209800" y="1219200"/>
            <a:ext cx="5029200" cy="4147030"/>
          </a:xfrm>
          <a:prstGeom prst="rect">
            <a:avLst/>
          </a:prstGeom>
          <a:noFill/>
        </p:spPr>
      </p:pic>
      <p:sp>
        <p:nvSpPr>
          <p:cNvPr id="3" name="Content Placeholder 2"/>
          <p:cNvSpPr>
            <a:spLocks noGrp="1"/>
          </p:cNvSpPr>
          <p:nvPr>
            <p:ph sz="half" idx="1"/>
          </p:nvPr>
        </p:nvSpPr>
        <p:spPr>
          <a:xfrm>
            <a:off x="685800" y="5638800"/>
            <a:ext cx="8077200" cy="1020763"/>
          </a:xfrm>
          <a:solidFill>
            <a:schemeClr val="bg1"/>
          </a:solidFill>
        </p:spPr>
        <p:txBody>
          <a:bodyPr/>
          <a:lstStyle/>
          <a:p>
            <a:pPr algn="ctr">
              <a:buNone/>
            </a:pPr>
            <a:r>
              <a:rPr lang="en-US" sz="2800" b="1" dirty="0" smtClean="0">
                <a:solidFill>
                  <a:srgbClr val="00B050"/>
                </a:solidFill>
              </a:rPr>
              <a:t>Economic conditions were said to help Nazism gain power in Germany</a:t>
            </a:r>
            <a:endParaRPr lang="en-US" b="1" dirty="0">
              <a:solidFill>
                <a:srgbClr val="00B050"/>
              </a:solidFill>
            </a:endParaRPr>
          </a:p>
        </p:txBody>
      </p:sp>
      <p:sp>
        <p:nvSpPr>
          <p:cNvPr id="5" name="TextBox 4"/>
          <p:cNvSpPr txBox="1"/>
          <p:nvPr/>
        </p:nvSpPr>
        <p:spPr>
          <a:xfrm>
            <a:off x="1143000" y="304800"/>
            <a:ext cx="6934200" cy="646331"/>
          </a:xfrm>
          <a:prstGeom prst="rect">
            <a:avLst/>
          </a:prstGeom>
          <a:noFill/>
        </p:spPr>
        <p:txBody>
          <a:bodyPr wrap="square" rtlCol="0">
            <a:spAutoFit/>
          </a:bodyPr>
          <a:lstStyle/>
          <a:p>
            <a:pPr algn="ctr"/>
            <a:r>
              <a:rPr lang="en-US" sz="3600" dirty="0" smtClean="0">
                <a:solidFill>
                  <a:srgbClr val="FFC000"/>
                </a:solidFill>
                <a:effectLst>
                  <a:outerShdw blurRad="38100" dist="38100" dir="2700000" algn="tl">
                    <a:srgbClr val="000000">
                      <a:alpha val="43137"/>
                    </a:srgbClr>
                  </a:outerShdw>
                </a:effectLst>
              </a:rPr>
              <a:t>The 1920’s: Post-WWI Europe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8600" y="990601"/>
            <a:ext cx="4648200" cy="3124200"/>
          </a:xfrm>
        </p:spPr>
        <p:txBody>
          <a:bodyPr>
            <a:normAutofit fontScale="92500" lnSpcReduction="20000"/>
          </a:bodyPr>
          <a:lstStyle/>
          <a:p>
            <a:r>
              <a:rPr lang="en-US" dirty="0" smtClean="0"/>
              <a:t>Unlike Europe, the “Roaring Twenties” was a time of prosperity</a:t>
            </a:r>
          </a:p>
          <a:p>
            <a:r>
              <a:rPr lang="en-US" dirty="0" smtClean="0"/>
              <a:t>Production boomed after the introduction of the assembly line</a:t>
            </a:r>
          </a:p>
          <a:p>
            <a:r>
              <a:rPr lang="en-US" dirty="0" smtClean="0"/>
              <a:t>Many speculated in the stock market, living beyond their means.</a:t>
            </a:r>
          </a:p>
          <a:p>
            <a:endParaRPr lang="en-US" dirty="0"/>
          </a:p>
        </p:txBody>
      </p:sp>
      <p:sp>
        <p:nvSpPr>
          <p:cNvPr id="5" name="TextBox 4"/>
          <p:cNvSpPr txBox="1"/>
          <p:nvPr/>
        </p:nvSpPr>
        <p:spPr>
          <a:xfrm>
            <a:off x="1143000" y="304800"/>
            <a:ext cx="6934200" cy="646331"/>
          </a:xfrm>
          <a:prstGeom prst="rect">
            <a:avLst/>
          </a:prstGeom>
          <a:noFill/>
        </p:spPr>
        <p:txBody>
          <a:bodyPr wrap="square" rtlCol="0">
            <a:spAutoFit/>
          </a:bodyPr>
          <a:lstStyle/>
          <a:p>
            <a:pPr algn="ctr"/>
            <a:r>
              <a:rPr lang="en-US" sz="3600" dirty="0" smtClean="0">
                <a:solidFill>
                  <a:srgbClr val="FFC000"/>
                </a:solidFill>
                <a:effectLst>
                  <a:outerShdw blurRad="38100" dist="38100" dir="2700000" algn="tl">
                    <a:srgbClr val="000000">
                      <a:alpha val="43137"/>
                    </a:srgbClr>
                  </a:outerShdw>
                </a:effectLst>
              </a:rPr>
              <a:t>The 1920’s: America</a:t>
            </a:r>
          </a:p>
        </p:txBody>
      </p:sp>
      <p:pic>
        <p:nvPicPr>
          <p:cNvPr id="40964" name="Picture 4" descr="http://lambrosini.cumbresblogs.com/files/2012/03/roaring_twenties.jpg"/>
          <p:cNvPicPr>
            <a:picLocks noChangeAspect="1" noChangeArrowheads="1"/>
          </p:cNvPicPr>
          <p:nvPr/>
        </p:nvPicPr>
        <p:blipFill>
          <a:blip r:embed="rId2"/>
          <a:srcRect/>
          <a:stretch>
            <a:fillRect/>
          </a:stretch>
        </p:blipFill>
        <p:spPr bwMode="auto">
          <a:xfrm>
            <a:off x="1676400" y="4000500"/>
            <a:ext cx="4143375" cy="2857500"/>
          </a:xfrm>
          <a:prstGeom prst="rect">
            <a:avLst/>
          </a:prstGeom>
          <a:noFill/>
        </p:spPr>
      </p:pic>
      <p:pic>
        <p:nvPicPr>
          <p:cNvPr id="40966" name="Picture 6" descr="http://richmondconfidential.org/wp-content/uploads/2011/03/FAB-image-09-historic-Model-T-assembly-line_unknown-credit.jpg"/>
          <p:cNvPicPr>
            <a:picLocks noChangeAspect="1" noChangeArrowheads="1"/>
          </p:cNvPicPr>
          <p:nvPr/>
        </p:nvPicPr>
        <p:blipFill>
          <a:blip r:embed="rId3"/>
          <a:srcRect/>
          <a:stretch>
            <a:fillRect/>
          </a:stretch>
        </p:blipFill>
        <p:spPr bwMode="auto">
          <a:xfrm>
            <a:off x="5561705" y="4114800"/>
            <a:ext cx="3582295" cy="2743200"/>
          </a:xfrm>
          <a:prstGeom prst="rect">
            <a:avLst/>
          </a:prstGeom>
          <a:noFill/>
        </p:spPr>
      </p:pic>
      <p:pic>
        <p:nvPicPr>
          <p:cNvPr id="40962" name="Picture 2" descr="http://www.cbsd.org/sites/teachers/middle/jclifford/PublishingImages/roaring%2020s.jpg"/>
          <p:cNvPicPr>
            <a:picLocks noChangeAspect="1" noChangeArrowheads="1"/>
          </p:cNvPicPr>
          <p:nvPr/>
        </p:nvPicPr>
        <p:blipFill>
          <a:blip r:embed="rId4"/>
          <a:srcRect/>
          <a:stretch>
            <a:fillRect/>
          </a:stretch>
        </p:blipFill>
        <p:spPr bwMode="auto">
          <a:xfrm>
            <a:off x="4914900" y="990600"/>
            <a:ext cx="4229100" cy="3171826"/>
          </a:xfrm>
          <a:prstGeom prst="rect">
            <a:avLst/>
          </a:prstGeom>
          <a:noFill/>
        </p:spPr>
      </p:pic>
      <p:pic>
        <p:nvPicPr>
          <p:cNvPr id="40968" name="Picture 8" descr="http://www.bbc.co.uk/schools/gcsebitesize/history/images/hist_flappers2.jpg"/>
          <p:cNvPicPr>
            <a:picLocks noChangeAspect="1" noChangeArrowheads="1"/>
          </p:cNvPicPr>
          <p:nvPr/>
        </p:nvPicPr>
        <p:blipFill>
          <a:blip r:embed="rId5"/>
          <a:srcRect/>
          <a:stretch>
            <a:fillRect/>
          </a:stretch>
        </p:blipFill>
        <p:spPr bwMode="auto">
          <a:xfrm>
            <a:off x="0" y="4114800"/>
            <a:ext cx="2357274" cy="27432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http://storiesofusa.com/images/stock-market-crash-1929.jpg"/>
          <p:cNvPicPr>
            <a:picLocks noChangeAspect="1" noChangeArrowheads="1"/>
          </p:cNvPicPr>
          <p:nvPr/>
        </p:nvPicPr>
        <p:blipFill>
          <a:blip r:embed="rId2"/>
          <a:srcRect/>
          <a:stretch>
            <a:fillRect/>
          </a:stretch>
        </p:blipFill>
        <p:spPr bwMode="auto">
          <a:xfrm>
            <a:off x="0" y="247133"/>
            <a:ext cx="9144000" cy="6610867"/>
          </a:xfrm>
          <a:prstGeom prst="rect">
            <a:avLst/>
          </a:prstGeom>
          <a:noFill/>
        </p:spPr>
      </p:pic>
      <p:sp>
        <p:nvSpPr>
          <p:cNvPr id="4" name="Title 1"/>
          <p:cNvSpPr txBox="1">
            <a:spLocks/>
          </p:cNvSpPr>
          <p:nvPr/>
        </p:nvSpPr>
        <p:spPr>
          <a:xfrm>
            <a:off x="457200" y="367284"/>
            <a:ext cx="8229600" cy="1399032"/>
          </a:xfrm>
          <a:prstGeom prst="rect">
            <a:avLst/>
          </a:prstGeom>
        </p:spPr>
        <p:txBody>
          <a:bodyPr/>
          <a:lst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a:lstStyle>
          <a:p>
            <a:pPr algn="ctr"/>
            <a:r>
              <a:rPr lang="en-US" dirty="0" smtClean="0">
                <a:solidFill>
                  <a:srgbClr val="FFC000"/>
                </a:solidFill>
                <a:effectLst>
                  <a:outerShdw blurRad="38100" dist="38100" dir="2700000" algn="tl">
                    <a:srgbClr val="000000">
                      <a:alpha val="43137"/>
                    </a:srgbClr>
                  </a:outerShdw>
                </a:effectLst>
              </a:rPr>
              <a:t>The Stock Market Crash of 1929 and the Great Depression</a:t>
            </a:r>
            <a:endParaRPr lang="en-US" dirty="0">
              <a:solidFill>
                <a:srgbClr val="FFC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blogs.archives.gov/wp-content/blogs.dir/21/files/2010/04/cartoon-for-PTL_web.jpg"/>
          <p:cNvPicPr>
            <a:picLocks noGrp="1" noChangeAspect="1" noChangeArrowheads="1"/>
          </p:cNvPicPr>
          <p:nvPr>
            <p:ph sz="half" idx="2"/>
          </p:nvPr>
        </p:nvPicPr>
        <p:blipFill>
          <a:blip r:embed="rId3"/>
          <a:srcRect/>
          <a:stretch>
            <a:fillRect/>
          </a:stretch>
        </p:blipFill>
        <p:spPr bwMode="auto">
          <a:xfrm>
            <a:off x="33169" y="0"/>
            <a:ext cx="4648200" cy="3858006"/>
          </a:xfrm>
          <a:prstGeom prst="rect">
            <a:avLst/>
          </a:prstGeom>
          <a:noFill/>
        </p:spPr>
      </p:pic>
      <p:pic>
        <p:nvPicPr>
          <p:cNvPr id="1026" name="Picture 2" descr="http://www.praj.info/wp-content/uploads/2012/08/stockMCrash.jpg"/>
          <p:cNvPicPr>
            <a:picLocks noChangeAspect="1" noChangeArrowheads="1"/>
          </p:cNvPicPr>
          <p:nvPr/>
        </p:nvPicPr>
        <p:blipFill>
          <a:blip r:embed="rId4"/>
          <a:srcRect/>
          <a:stretch>
            <a:fillRect/>
          </a:stretch>
        </p:blipFill>
        <p:spPr bwMode="auto">
          <a:xfrm>
            <a:off x="4343400" y="0"/>
            <a:ext cx="4800600" cy="3964869"/>
          </a:xfrm>
          <a:prstGeom prst="rect">
            <a:avLst/>
          </a:prstGeom>
          <a:noFill/>
        </p:spPr>
      </p:pic>
      <p:pic>
        <p:nvPicPr>
          <p:cNvPr id="1030" name="Picture 6" descr="http://www.stocks-for-beginners.com/image-files/stock-market-crash-of-1929.jpg"/>
          <p:cNvPicPr>
            <a:picLocks noChangeAspect="1" noChangeArrowheads="1"/>
          </p:cNvPicPr>
          <p:nvPr/>
        </p:nvPicPr>
        <p:blipFill>
          <a:blip r:embed="rId5"/>
          <a:srcRect/>
          <a:stretch>
            <a:fillRect/>
          </a:stretch>
        </p:blipFill>
        <p:spPr bwMode="auto">
          <a:xfrm>
            <a:off x="25400" y="3505200"/>
            <a:ext cx="3048000" cy="2373010"/>
          </a:xfrm>
          <a:prstGeom prst="rect">
            <a:avLst/>
          </a:prstGeom>
          <a:noFill/>
        </p:spPr>
      </p:pic>
      <p:pic>
        <p:nvPicPr>
          <p:cNvPr id="1028" name="Picture 4" descr="http://www.anydate.com/images/big/newsstock_detail.jpg"/>
          <p:cNvPicPr>
            <a:picLocks noChangeAspect="1" noChangeArrowheads="1"/>
          </p:cNvPicPr>
          <p:nvPr/>
        </p:nvPicPr>
        <p:blipFill>
          <a:blip r:embed="rId6"/>
          <a:srcRect/>
          <a:stretch>
            <a:fillRect/>
          </a:stretch>
        </p:blipFill>
        <p:spPr bwMode="auto">
          <a:xfrm>
            <a:off x="1486653" y="4145525"/>
            <a:ext cx="3810000" cy="2524126"/>
          </a:xfrm>
          <a:prstGeom prst="rect">
            <a:avLst/>
          </a:prstGeom>
          <a:noFill/>
        </p:spPr>
      </p:pic>
      <p:pic>
        <p:nvPicPr>
          <p:cNvPr id="2050" name="Picture 2" descr="http://3.bp.blogspot.com/_bjqmGmHDb1w/SNfGgyPChnI/AAAAAAAAAyc/SBrfuo8cMJg/s320/crash+of+29+newspape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5029200"/>
            <a:ext cx="3048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atic1.businessinsider.com/image/4ed68221eab8ea6e31000007-900/the-crash-in-new-york-started-a-run-on-banks-around-the-country-heres-a-line-of-people-waiting-to-get-their-cash.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6173" y="3961023"/>
            <a:ext cx="3857508" cy="28931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Really Caused the Great Depression?</a:t>
            </a:r>
            <a:endParaRPr lang="en-US" dirty="0"/>
          </a:p>
        </p:txBody>
      </p:sp>
      <p:sp>
        <p:nvSpPr>
          <p:cNvPr id="3" name="Text Placeholder 2"/>
          <p:cNvSpPr>
            <a:spLocks noGrp="1"/>
          </p:cNvSpPr>
          <p:nvPr>
            <p:ph type="body" idx="1"/>
          </p:nvPr>
        </p:nvSpPr>
        <p:spPr>
          <a:xfrm>
            <a:off x="381000" y="1633536"/>
            <a:ext cx="8305800" cy="4919664"/>
          </a:xfrm>
        </p:spPr>
        <p:txBody>
          <a:bodyPr>
            <a:normAutofit lnSpcReduction="10000"/>
          </a:bodyPr>
          <a:lstStyle/>
          <a:p>
            <a:r>
              <a:rPr lang="en-US" dirty="0" smtClean="0"/>
              <a:t> </a:t>
            </a:r>
          </a:p>
          <a:p>
            <a:pPr>
              <a:buFont typeface="Arial" pitchFamily="34" charset="0"/>
              <a:buChar char="•"/>
            </a:pPr>
            <a:r>
              <a:rPr lang="en-US" dirty="0" smtClean="0"/>
              <a:t> Break up into 8 groups: </a:t>
            </a:r>
          </a:p>
          <a:p>
            <a:pPr lvl="1">
              <a:buFont typeface="Arial" pitchFamily="34" charset="0"/>
              <a:buChar char="•"/>
            </a:pPr>
            <a:r>
              <a:rPr lang="en-US" dirty="0" smtClean="0"/>
              <a:t>2 groups of construction workers</a:t>
            </a:r>
          </a:p>
          <a:p>
            <a:pPr lvl="1">
              <a:buFont typeface="Arial" pitchFamily="34" charset="0"/>
              <a:buChar char="•"/>
            </a:pPr>
            <a:r>
              <a:rPr lang="en-US" dirty="0" smtClean="0"/>
              <a:t>2 groups of railroad workers</a:t>
            </a:r>
          </a:p>
          <a:p>
            <a:pPr lvl="1">
              <a:buFont typeface="Arial" pitchFamily="34" charset="0"/>
              <a:buChar char="•"/>
            </a:pPr>
            <a:r>
              <a:rPr lang="en-US" dirty="0" smtClean="0"/>
              <a:t>2 groups of farmers</a:t>
            </a:r>
          </a:p>
          <a:p>
            <a:pPr lvl="1">
              <a:buFont typeface="Arial" pitchFamily="34" charset="0"/>
              <a:buChar char="•"/>
            </a:pPr>
            <a:r>
              <a:rPr lang="en-US" dirty="0" smtClean="0"/>
              <a:t>2 groups of teachers</a:t>
            </a:r>
          </a:p>
          <a:p>
            <a:endParaRPr lang="en-US" dirty="0" smtClean="0"/>
          </a:p>
          <a:p>
            <a:pPr>
              <a:buFont typeface="Arial" pitchFamily="34" charset="0"/>
              <a:buChar char="•"/>
            </a:pPr>
            <a:r>
              <a:rPr lang="en-US" dirty="0" smtClean="0"/>
              <a:t> Complete the Budget sheet as instructed at the top for 1928</a:t>
            </a:r>
          </a:p>
          <a:p>
            <a:endParaRPr lang="en-US" dirty="0" smtClean="0"/>
          </a:p>
          <a:p>
            <a:pPr>
              <a:buFont typeface="Arial" pitchFamily="34" charset="0"/>
              <a:buChar char="•"/>
            </a:pPr>
            <a:r>
              <a:rPr lang="en-US" dirty="0" smtClean="0"/>
              <a:t> Once you are finished, each person will get a “Scenario” card – read it to the group.</a:t>
            </a:r>
          </a:p>
          <a:p>
            <a:endParaRPr lang="en-US" dirty="0" smtClean="0"/>
          </a:p>
          <a:p>
            <a:pPr>
              <a:buFont typeface="Arial" pitchFamily="34" charset="0"/>
              <a:buChar char="•"/>
            </a:pPr>
            <a:r>
              <a:rPr lang="en-US" dirty="0" smtClean="0"/>
              <a:t> Continue onto 1933</a:t>
            </a:r>
          </a:p>
          <a:p>
            <a:endParaRPr lang="en-US" dirty="0" smtClean="0"/>
          </a:p>
          <a:p>
            <a:pPr>
              <a:buFont typeface="Arial" pitchFamily="34" charset="0"/>
              <a:buChar char="•"/>
            </a:pPr>
            <a:r>
              <a:rPr lang="en-US" dirty="0" smtClean="0"/>
              <a:t> Compare budgets, discuss what happened among the group</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1928 to 1933</a:t>
            </a:r>
            <a:endParaRPr lang="en-US" dirty="0"/>
          </a:p>
        </p:txBody>
      </p:sp>
      <p:sp>
        <p:nvSpPr>
          <p:cNvPr id="3" name="Text Placeholder 2"/>
          <p:cNvSpPr>
            <a:spLocks noGrp="1"/>
          </p:cNvSpPr>
          <p:nvPr>
            <p:ph type="body" idx="1"/>
          </p:nvPr>
        </p:nvSpPr>
        <p:spPr>
          <a:xfrm>
            <a:off x="381000" y="1633536"/>
            <a:ext cx="8382000" cy="4767264"/>
          </a:xfrm>
        </p:spPr>
        <p:txBody>
          <a:bodyPr>
            <a:normAutofit/>
          </a:bodyPr>
          <a:lstStyle/>
          <a:p>
            <a:pPr>
              <a:buFont typeface="Arial" pitchFamily="34" charset="0"/>
              <a:buChar char="•"/>
            </a:pPr>
            <a:r>
              <a:rPr lang="en-US" sz="2400" dirty="0" smtClean="0"/>
              <a:t> When your income decreased in 1933, what happened to the % of income spent on housing?</a:t>
            </a:r>
          </a:p>
          <a:p>
            <a:endParaRPr lang="en-US" sz="2400" dirty="0" smtClean="0"/>
          </a:p>
          <a:p>
            <a:pPr>
              <a:buFont typeface="Arial" pitchFamily="34" charset="0"/>
              <a:buChar char="•"/>
            </a:pPr>
            <a:r>
              <a:rPr lang="en-US" sz="2400" dirty="0" smtClean="0"/>
              <a:t> If you kept your job, were there any changes?</a:t>
            </a:r>
          </a:p>
          <a:p>
            <a:endParaRPr lang="en-US" sz="2400" dirty="0" smtClean="0"/>
          </a:p>
          <a:p>
            <a:pPr>
              <a:buFont typeface="Arial" pitchFamily="34" charset="0"/>
              <a:buChar char="•"/>
            </a:pPr>
            <a:r>
              <a:rPr lang="en-US" sz="2400" dirty="0" smtClean="0"/>
              <a:t> What happened if you lost your job?</a:t>
            </a:r>
          </a:p>
          <a:p>
            <a:endParaRPr lang="en-US" sz="2400" dirty="0" smtClean="0"/>
          </a:p>
          <a:p>
            <a:pPr>
              <a:buFont typeface="Arial" pitchFamily="34" charset="0"/>
              <a:buChar char="•"/>
            </a:pPr>
            <a:r>
              <a:rPr lang="en-US" sz="2400" dirty="0" smtClean="0"/>
              <a:t> Even though prices went down, did that help?</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066801"/>
            <a:ext cx="4038600" cy="2514600"/>
          </a:xfrm>
        </p:spPr>
        <p:txBody>
          <a:bodyPr>
            <a:normAutofit fontScale="85000" lnSpcReduction="20000"/>
          </a:bodyPr>
          <a:lstStyle/>
          <a:p>
            <a:r>
              <a:rPr lang="en-US" dirty="0" smtClean="0"/>
              <a:t>Banks invested deposits in risky assets</a:t>
            </a:r>
          </a:p>
          <a:p>
            <a:r>
              <a:rPr lang="en-US" dirty="0" smtClean="0"/>
              <a:t>Banks failed at alarming rates as panic spread</a:t>
            </a:r>
          </a:p>
          <a:p>
            <a:r>
              <a:rPr lang="en-US" dirty="0" smtClean="0"/>
              <a:t>The role of “Lender of Last Resort” was not filled properly</a:t>
            </a:r>
          </a:p>
          <a:p>
            <a:r>
              <a:rPr lang="en-US" dirty="0" smtClean="0"/>
              <a:t>Many lost all savings</a:t>
            </a:r>
          </a:p>
          <a:p>
            <a:endParaRPr lang="en-US" dirty="0"/>
          </a:p>
        </p:txBody>
      </p:sp>
      <p:pic>
        <p:nvPicPr>
          <p:cNvPr id="51202" name="Picture 2"/>
          <p:cNvPicPr>
            <a:picLocks noGrp="1" noChangeAspect="1" noChangeArrowheads="1"/>
          </p:cNvPicPr>
          <p:nvPr>
            <p:ph sz="half" idx="2"/>
          </p:nvPr>
        </p:nvPicPr>
        <p:blipFill>
          <a:blip r:embed="rId2"/>
          <a:stretch>
            <a:fillRect/>
          </a:stretch>
        </p:blipFill>
        <p:spPr bwMode="auto">
          <a:xfrm>
            <a:off x="4945547" y="1722438"/>
            <a:ext cx="3443906" cy="4525962"/>
          </a:xfrm>
          <a:prstGeom prst="rect">
            <a:avLst/>
          </a:prstGeom>
          <a:noFill/>
          <a:ln w="9525">
            <a:noFill/>
            <a:miter lim="800000"/>
            <a:headEnd/>
            <a:tailEnd/>
          </a:ln>
        </p:spPr>
      </p:pic>
      <p:sp>
        <p:nvSpPr>
          <p:cNvPr id="5" name="TextBox 4"/>
          <p:cNvSpPr txBox="1"/>
          <p:nvPr/>
        </p:nvSpPr>
        <p:spPr>
          <a:xfrm>
            <a:off x="685800" y="152401"/>
            <a:ext cx="7772400" cy="800219"/>
          </a:xfrm>
          <a:prstGeom prst="rect">
            <a:avLst/>
          </a:prstGeom>
          <a:noFill/>
        </p:spPr>
        <p:txBody>
          <a:bodyPr wrap="square" rtlCol="0">
            <a:spAutoFit/>
          </a:bodyPr>
          <a:lstStyle/>
          <a:p>
            <a:pPr algn="ctr"/>
            <a:r>
              <a:rPr lang="en-US" sz="4600" dirty="0" smtClean="0">
                <a:solidFill>
                  <a:srgbClr val="FFC000"/>
                </a:solidFill>
                <a:effectLst>
                  <a:outerShdw blurRad="38100" dist="38100" dir="2700000" algn="tl">
                    <a:srgbClr val="000000">
                      <a:alpha val="43137"/>
                    </a:srgbClr>
                  </a:outerShdw>
                </a:effectLst>
              </a:rPr>
              <a:t>The beginning…</a:t>
            </a:r>
            <a:endParaRPr lang="en-US" sz="4600" dirty="0">
              <a:solidFill>
                <a:srgbClr val="FFC000"/>
              </a:solidFill>
              <a:effectLst>
                <a:outerShdw blurRad="38100" dist="38100" dir="2700000" algn="tl">
                  <a:srgbClr val="000000">
                    <a:alpha val="43137"/>
                  </a:srgbClr>
                </a:outerShdw>
              </a:effectLst>
            </a:endParaRPr>
          </a:p>
        </p:txBody>
      </p:sp>
      <p:pic>
        <p:nvPicPr>
          <p:cNvPr id="51203" name="Picture 3"/>
          <p:cNvPicPr>
            <a:picLocks noChangeAspect="1" noChangeArrowheads="1"/>
          </p:cNvPicPr>
          <p:nvPr/>
        </p:nvPicPr>
        <p:blipFill>
          <a:blip r:embed="rId3"/>
          <a:srcRect/>
          <a:stretch>
            <a:fillRect/>
          </a:stretch>
        </p:blipFill>
        <p:spPr bwMode="auto">
          <a:xfrm>
            <a:off x="228600" y="3657600"/>
            <a:ext cx="3962400" cy="30402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72000"/>
          </a:xfrm>
        </p:spPr>
        <p:txBody>
          <a:bodyPr>
            <a:normAutofit lnSpcReduction="10000"/>
          </a:bodyPr>
          <a:lstStyle/>
          <a:p>
            <a:r>
              <a:rPr lang="en-US" dirty="0" smtClean="0"/>
              <a:t>Monetary Policy Tools of Central Banks:</a:t>
            </a:r>
          </a:p>
          <a:p>
            <a:pPr lvl="1"/>
            <a:r>
              <a:rPr lang="en-US" b="1" dirty="0" smtClean="0">
                <a:solidFill>
                  <a:srgbClr val="00B050"/>
                </a:solidFill>
              </a:rPr>
              <a:t>Macroeconomic stability: </a:t>
            </a:r>
            <a:r>
              <a:rPr lang="en-US" dirty="0" smtClean="0"/>
              <a:t>can adjust the short-term interest rate to influence spending, production, employment, and inflation.</a:t>
            </a:r>
          </a:p>
          <a:p>
            <a:pPr lvl="1"/>
            <a:r>
              <a:rPr lang="en-US" b="1" dirty="0" smtClean="0">
                <a:solidFill>
                  <a:srgbClr val="00B050"/>
                </a:solidFill>
              </a:rPr>
              <a:t>Financial stability: </a:t>
            </a:r>
            <a:r>
              <a:rPr lang="en-US" dirty="0" smtClean="0"/>
              <a:t>provide liquidity (short-term loans) to financial institutions to help calm panics, serving as “lender of last resort.”</a:t>
            </a:r>
          </a:p>
          <a:p>
            <a:r>
              <a:rPr lang="en-US" dirty="0" smtClean="0"/>
              <a:t>Comprised of 12 regional banks and the Board of Governors. </a:t>
            </a:r>
          </a:p>
          <a:p>
            <a:endParaRPr lang="en-US" dirty="0"/>
          </a:p>
        </p:txBody>
      </p:sp>
      <p:sp>
        <p:nvSpPr>
          <p:cNvPr id="5" name="Title 1"/>
          <p:cNvSpPr>
            <a:spLocks noGrp="1"/>
          </p:cNvSpPr>
          <p:nvPr>
            <p:ph type="title"/>
          </p:nvPr>
        </p:nvSpPr>
        <p:spPr>
          <a:xfrm>
            <a:off x="457200" y="267494"/>
            <a:ext cx="8229600" cy="1399032"/>
          </a:xfrm>
        </p:spPr>
        <p:txBody>
          <a:bodyPr/>
          <a:lstStyle/>
          <a:p>
            <a:r>
              <a:rPr lang="en-US" dirty="0" smtClean="0">
                <a:solidFill>
                  <a:srgbClr val="FFC000"/>
                </a:solidFill>
                <a:effectLst>
                  <a:outerShdw blurRad="38100" dist="38100" dir="2700000" algn="tl">
                    <a:srgbClr val="000000">
                      <a:alpha val="43137"/>
                    </a:srgbClr>
                  </a:outerShdw>
                </a:effectLst>
              </a:rPr>
              <a:t>The Federal Reserve System</a:t>
            </a:r>
            <a:endParaRPr lang="en-US" dirty="0">
              <a:solidFill>
                <a:srgbClr val="FFC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half" idx="1"/>
          </p:nvPr>
        </p:nvGraphicFramePr>
        <p:xfrm>
          <a:off x="457200" y="1219200"/>
          <a:ext cx="4038600" cy="5638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8"/>
          <p:cNvGraphicFramePr>
            <a:graphicFrameLocks noGrp="1"/>
          </p:cNvGraphicFramePr>
          <p:nvPr>
            <p:ph sz="half" idx="2"/>
          </p:nvPr>
        </p:nvGraphicFramePr>
        <p:xfrm>
          <a:off x="4572000" y="1219200"/>
          <a:ext cx="4038600" cy="56388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762000" y="381000"/>
            <a:ext cx="8001000" cy="800219"/>
          </a:xfrm>
          <a:prstGeom prst="rect">
            <a:avLst/>
          </a:prstGeom>
          <a:noFill/>
        </p:spPr>
        <p:txBody>
          <a:bodyPr wrap="square" rtlCol="0">
            <a:spAutoFit/>
          </a:bodyPr>
          <a:lstStyle/>
          <a:p>
            <a:pPr algn="ctr"/>
            <a:r>
              <a:rPr lang="en-US" sz="4600" dirty="0" smtClean="0">
                <a:solidFill>
                  <a:srgbClr val="FFC000"/>
                </a:solidFill>
                <a:effectLst>
                  <a:outerShdw blurRad="38100" dist="38100" dir="2700000" algn="tl">
                    <a:srgbClr val="000000">
                      <a:alpha val="43137"/>
                    </a:srgbClr>
                  </a:outerShdw>
                </a:effectLst>
              </a:rPr>
              <a:t>Output and Prices fell…</a:t>
            </a:r>
            <a:endParaRPr lang="en-US" sz="4600" dirty="0">
              <a:solidFill>
                <a:srgbClr val="FFC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sz="quarter" idx="2"/>
          </p:nvPr>
        </p:nvGraphicFramePr>
        <p:xfrm>
          <a:off x="5334000" y="990600"/>
          <a:ext cx="3581400" cy="4648200"/>
        </p:xfrm>
        <a:graphic>
          <a:graphicData uri="http://schemas.openxmlformats.org/drawingml/2006/chart">
            <c:chart xmlns:c="http://schemas.openxmlformats.org/drawingml/2006/chart" xmlns:r="http://schemas.openxmlformats.org/officeDocument/2006/relationships" r:id="rId2"/>
          </a:graphicData>
        </a:graphic>
      </p:graphicFrame>
      <p:pic>
        <p:nvPicPr>
          <p:cNvPr id="49155" name="Picture 3"/>
          <p:cNvPicPr>
            <a:picLocks noGrp="1" noChangeAspect="1" noChangeArrowheads="1"/>
          </p:cNvPicPr>
          <p:nvPr>
            <p:ph sz="quarter" idx="4"/>
          </p:nvPr>
        </p:nvPicPr>
        <p:blipFill>
          <a:blip r:embed="rId3"/>
          <a:stretch>
            <a:fillRect/>
          </a:stretch>
        </p:blipFill>
        <p:spPr bwMode="auto">
          <a:xfrm>
            <a:off x="228600" y="1143000"/>
            <a:ext cx="3352800" cy="4004609"/>
          </a:xfrm>
          <a:prstGeom prst="rect">
            <a:avLst/>
          </a:prstGeom>
          <a:noFill/>
          <a:ln w="9525">
            <a:noFill/>
            <a:miter lim="800000"/>
            <a:headEnd/>
            <a:tailEnd/>
          </a:ln>
        </p:spPr>
      </p:pic>
      <p:sp>
        <p:nvSpPr>
          <p:cNvPr id="16" name="TextBox 15"/>
          <p:cNvSpPr txBox="1"/>
          <p:nvPr/>
        </p:nvSpPr>
        <p:spPr>
          <a:xfrm>
            <a:off x="304800" y="228600"/>
            <a:ext cx="7162800" cy="800219"/>
          </a:xfrm>
          <a:prstGeom prst="rect">
            <a:avLst/>
          </a:prstGeom>
          <a:noFill/>
        </p:spPr>
        <p:txBody>
          <a:bodyPr wrap="square" rtlCol="0">
            <a:spAutoFit/>
          </a:bodyPr>
          <a:lstStyle/>
          <a:p>
            <a:pPr algn="ctr"/>
            <a:r>
              <a:rPr lang="en-US" sz="4600" dirty="0" smtClean="0">
                <a:solidFill>
                  <a:srgbClr val="FFC000"/>
                </a:solidFill>
                <a:effectLst>
                  <a:outerShdw blurRad="38100" dist="38100" dir="2700000" algn="tl">
                    <a:srgbClr val="000000">
                      <a:alpha val="43137"/>
                    </a:srgbClr>
                  </a:outerShdw>
                </a:effectLst>
              </a:rPr>
              <a:t>Unemployment Rises</a:t>
            </a:r>
            <a:endParaRPr lang="en-US" sz="4600" dirty="0">
              <a:solidFill>
                <a:srgbClr val="FFC000"/>
              </a:solidFill>
              <a:effectLst>
                <a:outerShdw blurRad="38100" dist="38100" dir="2700000" algn="tl">
                  <a:srgbClr val="000000">
                    <a:alpha val="43137"/>
                  </a:srgbClr>
                </a:outerShdw>
              </a:effectLst>
            </a:endParaRPr>
          </a:p>
        </p:txBody>
      </p:sp>
      <p:pic>
        <p:nvPicPr>
          <p:cNvPr id="15362" name="Picture 2" descr="https://encrypted-tbn1.gstatic.com/images?q=tbn:ANd9GcSm196d7ny1ChOe5wRsOEEAZqr5ON437NneX0iTgzkLJfZ1ocfH"/>
          <p:cNvPicPr>
            <a:picLocks noChangeAspect="1" noChangeArrowheads="1"/>
          </p:cNvPicPr>
          <p:nvPr/>
        </p:nvPicPr>
        <p:blipFill>
          <a:blip r:embed="rId4"/>
          <a:srcRect/>
          <a:stretch>
            <a:fillRect/>
          </a:stretch>
        </p:blipFill>
        <p:spPr bwMode="auto">
          <a:xfrm>
            <a:off x="1600200" y="4484747"/>
            <a:ext cx="3886200" cy="2373253"/>
          </a:xfrm>
          <a:prstGeom prst="rect">
            <a:avLst/>
          </a:prstGeom>
          <a:noFill/>
        </p:spPr>
      </p:pic>
      <p:pic>
        <p:nvPicPr>
          <p:cNvPr id="15364" name="Picture 4" descr="http://upload.wikimedia.org/wikipedia/commons/thumb/5/54/Lange-MigrantMother02.jpg/260px-Lange-MigrantMother02.jpg"/>
          <p:cNvPicPr>
            <a:picLocks noChangeAspect="1" noChangeArrowheads="1"/>
          </p:cNvPicPr>
          <p:nvPr/>
        </p:nvPicPr>
        <p:blipFill>
          <a:blip r:embed="rId5"/>
          <a:srcRect/>
          <a:stretch>
            <a:fillRect/>
          </a:stretch>
        </p:blipFill>
        <p:spPr bwMode="auto">
          <a:xfrm>
            <a:off x="2971800" y="1600200"/>
            <a:ext cx="2231048" cy="2900363"/>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66800" y="381000"/>
            <a:ext cx="7162800" cy="1446550"/>
          </a:xfrm>
          <a:prstGeom prst="rect">
            <a:avLst/>
          </a:prstGeom>
        </p:spPr>
        <p:txBody>
          <a:bodyPr wrap="square">
            <a:spAutoFit/>
          </a:bodyPr>
          <a:lstStyle/>
          <a:p>
            <a:pPr algn="ctr"/>
            <a:r>
              <a:rPr lang="en-US" sz="4400" dirty="0" smtClean="0">
                <a:solidFill>
                  <a:srgbClr val="FFC000"/>
                </a:solidFill>
                <a:effectLst>
                  <a:outerShdw blurRad="38100" dist="38100" dir="2700000" algn="tl">
                    <a:srgbClr val="000000">
                      <a:alpha val="43137"/>
                    </a:srgbClr>
                  </a:outerShdw>
                </a:effectLst>
              </a:rPr>
              <a:t>The Great Depression and Employment </a:t>
            </a:r>
            <a:endParaRPr lang="en-US" sz="4400" dirty="0">
              <a:solidFill>
                <a:srgbClr val="FFC000"/>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3" cstate="print"/>
          <a:srcRect/>
          <a:stretch>
            <a:fillRect/>
          </a:stretch>
        </p:blipFill>
        <p:spPr bwMode="auto">
          <a:xfrm>
            <a:off x="228600" y="2133600"/>
            <a:ext cx="4267200" cy="3200400"/>
          </a:xfrm>
          <a:prstGeom prst="rect">
            <a:avLst/>
          </a:prstGeom>
          <a:noFill/>
          <a:ln w="9525">
            <a:noFill/>
            <a:miter lim="800000"/>
            <a:headEnd/>
            <a:tailEnd/>
          </a:ln>
        </p:spPr>
      </p:pic>
      <p:sp>
        <p:nvSpPr>
          <p:cNvPr id="6" name="TextBox 5"/>
          <p:cNvSpPr txBox="1"/>
          <p:nvPr/>
        </p:nvSpPr>
        <p:spPr>
          <a:xfrm>
            <a:off x="5105400" y="1524000"/>
            <a:ext cx="3657600" cy="646331"/>
          </a:xfrm>
          <a:prstGeom prst="rect">
            <a:avLst/>
          </a:prstGeom>
          <a:noFill/>
        </p:spPr>
        <p:txBody>
          <a:bodyPr wrap="square" rtlCol="0">
            <a:spAutoFit/>
          </a:bodyPr>
          <a:lstStyle/>
          <a:p>
            <a:pPr>
              <a:buFont typeface="Arial" pitchFamily="34" charset="0"/>
              <a:buChar char="•"/>
            </a:pPr>
            <a:endParaRPr lang="en-US" dirty="0" smtClean="0"/>
          </a:p>
          <a:p>
            <a:pPr>
              <a:buFont typeface="Arial" pitchFamily="34" charset="0"/>
              <a:buChar char="•"/>
            </a:pPr>
            <a:endParaRPr lang="en-US" dirty="0"/>
          </a:p>
        </p:txBody>
      </p:sp>
      <p:sp>
        <p:nvSpPr>
          <p:cNvPr id="8" name="TextBox 7"/>
          <p:cNvSpPr txBox="1"/>
          <p:nvPr/>
        </p:nvSpPr>
        <p:spPr>
          <a:xfrm>
            <a:off x="4648200" y="1981200"/>
            <a:ext cx="4191000" cy="2677656"/>
          </a:xfrm>
          <a:prstGeom prst="rect">
            <a:avLst/>
          </a:prstGeom>
          <a:noFill/>
        </p:spPr>
        <p:txBody>
          <a:bodyPr wrap="square" rtlCol="0">
            <a:spAutoFit/>
          </a:bodyPr>
          <a:lstStyle/>
          <a:p>
            <a:pPr>
              <a:buFont typeface="Arial" pitchFamily="34" charset="0"/>
              <a:buChar char="•"/>
            </a:pPr>
            <a:r>
              <a:rPr lang="en-US" sz="2400" dirty="0" smtClean="0"/>
              <a:t> The federal government should try to prevent recessions.</a:t>
            </a:r>
          </a:p>
          <a:p>
            <a:pPr>
              <a:buFont typeface="Arial" pitchFamily="34" charset="0"/>
              <a:buChar char="•"/>
            </a:pPr>
            <a:r>
              <a:rPr lang="en-US" sz="2400" dirty="0" smtClean="0"/>
              <a:t> Employment Act of 1946.  The Fed was not directly mentioned, but later assumed the responsibility.</a:t>
            </a:r>
            <a:endParaRPr lang="en-US" sz="2400" dirty="0"/>
          </a:p>
        </p:txBody>
      </p:sp>
      <p:pic>
        <p:nvPicPr>
          <p:cNvPr id="14338" name="Picture 2" descr="https://encrypted-tbn2.gstatic.com/images?q=tbn:ANd9GcQbp-WP9wmPVYun7HfKnkajHexi3auBYMmKoNaMXbJSA8V0xUlFCw"/>
          <p:cNvPicPr>
            <a:picLocks noChangeAspect="1" noChangeArrowheads="1"/>
          </p:cNvPicPr>
          <p:nvPr/>
        </p:nvPicPr>
        <p:blipFill>
          <a:blip r:embed="rId4"/>
          <a:srcRect/>
          <a:stretch>
            <a:fillRect/>
          </a:stretch>
        </p:blipFill>
        <p:spPr bwMode="auto">
          <a:xfrm>
            <a:off x="3276600" y="4680857"/>
            <a:ext cx="2743200" cy="2177143"/>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457200" y="3048000"/>
          <a:ext cx="8229600" cy="2392680"/>
        </p:xfrm>
        <a:graphic>
          <a:graphicData uri="http://schemas.openxmlformats.org/drawingml/2006/table">
            <a:tbl>
              <a:tblPr firstRow="1" bandRow="1">
                <a:tableStyleId>{5C22544A-7EE6-4342-B048-85BDC9FD1C3A}</a:tableStyleId>
              </a:tblPr>
              <a:tblGrid>
                <a:gridCol w="2057400"/>
                <a:gridCol w="1676400"/>
                <a:gridCol w="1676400"/>
                <a:gridCol w="1173480"/>
                <a:gridCol w="1645920"/>
              </a:tblGrid>
              <a:tr h="370840">
                <a:tc>
                  <a:txBody>
                    <a:bodyPr/>
                    <a:lstStyle/>
                    <a:p>
                      <a:endParaRPr lang="en-US" dirty="0"/>
                    </a:p>
                  </a:txBody>
                  <a:tcPr/>
                </a:tc>
                <a:tc>
                  <a:txBody>
                    <a:bodyPr/>
                    <a:lstStyle/>
                    <a:p>
                      <a:r>
                        <a:rPr lang="en-US" dirty="0" smtClean="0"/>
                        <a:t>United States</a:t>
                      </a:r>
                      <a:endParaRPr lang="en-US" dirty="0"/>
                    </a:p>
                  </a:txBody>
                  <a:tcPr/>
                </a:tc>
                <a:tc>
                  <a:txBody>
                    <a:bodyPr/>
                    <a:lstStyle/>
                    <a:p>
                      <a:r>
                        <a:rPr lang="en-US" dirty="0" smtClean="0"/>
                        <a:t>Great Britain</a:t>
                      </a:r>
                      <a:endParaRPr lang="en-US" dirty="0"/>
                    </a:p>
                  </a:txBody>
                  <a:tcPr/>
                </a:tc>
                <a:tc>
                  <a:txBody>
                    <a:bodyPr/>
                    <a:lstStyle/>
                    <a:p>
                      <a:r>
                        <a:rPr lang="en-US" dirty="0" smtClean="0"/>
                        <a:t>France </a:t>
                      </a:r>
                      <a:endParaRPr lang="en-US" dirty="0"/>
                    </a:p>
                  </a:txBody>
                  <a:tcPr/>
                </a:tc>
                <a:tc>
                  <a:txBody>
                    <a:bodyPr/>
                    <a:lstStyle/>
                    <a:p>
                      <a:r>
                        <a:rPr lang="en-US" dirty="0" smtClean="0"/>
                        <a:t>Germany</a:t>
                      </a:r>
                      <a:endParaRPr lang="en-US" dirty="0"/>
                    </a:p>
                  </a:txBody>
                  <a:tcPr/>
                </a:tc>
              </a:tr>
              <a:tr h="370840">
                <a:tc>
                  <a:txBody>
                    <a:bodyPr/>
                    <a:lstStyle/>
                    <a:p>
                      <a:r>
                        <a:rPr lang="en-US" dirty="0" smtClean="0"/>
                        <a:t>Industrial Production</a:t>
                      </a:r>
                      <a:endParaRPr lang="en-US" dirty="0"/>
                    </a:p>
                  </a:txBody>
                  <a:tcPr/>
                </a:tc>
                <a:tc>
                  <a:txBody>
                    <a:bodyPr/>
                    <a:lstStyle/>
                    <a:p>
                      <a:pPr algn="r"/>
                      <a:r>
                        <a:rPr lang="en-US" dirty="0" smtClean="0"/>
                        <a:t>-46%</a:t>
                      </a:r>
                      <a:endParaRPr lang="en-US" dirty="0"/>
                    </a:p>
                  </a:txBody>
                  <a:tcPr/>
                </a:tc>
                <a:tc>
                  <a:txBody>
                    <a:bodyPr/>
                    <a:lstStyle/>
                    <a:p>
                      <a:pPr algn="r"/>
                      <a:r>
                        <a:rPr lang="en-US" dirty="0" smtClean="0"/>
                        <a:t>-23%</a:t>
                      </a:r>
                      <a:endParaRPr lang="en-US" dirty="0"/>
                    </a:p>
                  </a:txBody>
                  <a:tcPr/>
                </a:tc>
                <a:tc>
                  <a:txBody>
                    <a:bodyPr/>
                    <a:lstStyle/>
                    <a:p>
                      <a:pPr algn="r"/>
                      <a:r>
                        <a:rPr lang="en-US" dirty="0" smtClean="0"/>
                        <a:t>-24%</a:t>
                      </a:r>
                      <a:endParaRPr lang="en-US" dirty="0"/>
                    </a:p>
                  </a:txBody>
                  <a:tcPr/>
                </a:tc>
                <a:tc>
                  <a:txBody>
                    <a:bodyPr/>
                    <a:lstStyle/>
                    <a:p>
                      <a:pPr algn="r"/>
                      <a:r>
                        <a:rPr lang="en-US" dirty="0" smtClean="0"/>
                        <a:t>-41%</a:t>
                      </a:r>
                      <a:endParaRPr lang="en-US" dirty="0"/>
                    </a:p>
                  </a:txBody>
                  <a:tcPr/>
                </a:tc>
              </a:tr>
              <a:tr h="370840">
                <a:tc>
                  <a:txBody>
                    <a:bodyPr/>
                    <a:lstStyle/>
                    <a:p>
                      <a:r>
                        <a:rPr lang="en-US" dirty="0" smtClean="0"/>
                        <a:t>Whole</a:t>
                      </a:r>
                      <a:r>
                        <a:rPr lang="en-US" baseline="0" dirty="0" smtClean="0"/>
                        <a:t> Sale Prices</a:t>
                      </a:r>
                      <a:endParaRPr lang="en-US" dirty="0"/>
                    </a:p>
                  </a:txBody>
                  <a:tcPr/>
                </a:tc>
                <a:tc>
                  <a:txBody>
                    <a:bodyPr/>
                    <a:lstStyle/>
                    <a:p>
                      <a:pPr algn="r"/>
                      <a:r>
                        <a:rPr lang="en-US" dirty="0" smtClean="0"/>
                        <a:t>-32%</a:t>
                      </a:r>
                      <a:endParaRPr lang="en-US" dirty="0"/>
                    </a:p>
                  </a:txBody>
                  <a:tcPr/>
                </a:tc>
                <a:tc>
                  <a:txBody>
                    <a:bodyPr/>
                    <a:lstStyle/>
                    <a:p>
                      <a:pPr algn="r"/>
                      <a:r>
                        <a:rPr lang="en-US" dirty="0" smtClean="0"/>
                        <a:t>-33%</a:t>
                      </a:r>
                      <a:endParaRPr lang="en-US" dirty="0"/>
                    </a:p>
                  </a:txBody>
                  <a:tcPr/>
                </a:tc>
                <a:tc>
                  <a:txBody>
                    <a:bodyPr/>
                    <a:lstStyle/>
                    <a:p>
                      <a:pPr algn="r"/>
                      <a:r>
                        <a:rPr lang="en-US" dirty="0" smtClean="0"/>
                        <a:t>-34%</a:t>
                      </a:r>
                      <a:endParaRPr lang="en-US" dirty="0"/>
                    </a:p>
                  </a:txBody>
                  <a:tcPr/>
                </a:tc>
                <a:tc>
                  <a:txBody>
                    <a:bodyPr/>
                    <a:lstStyle/>
                    <a:p>
                      <a:pPr algn="r"/>
                      <a:r>
                        <a:rPr lang="en-US" dirty="0" smtClean="0"/>
                        <a:t>-29%</a:t>
                      </a:r>
                      <a:endParaRPr lang="en-US" dirty="0"/>
                    </a:p>
                  </a:txBody>
                  <a:tcPr/>
                </a:tc>
              </a:tr>
              <a:tr h="370840">
                <a:tc>
                  <a:txBody>
                    <a:bodyPr/>
                    <a:lstStyle/>
                    <a:p>
                      <a:r>
                        <a:rPr lang="en-US" dirty="0" smtClean="0"/>
                        <a:t>Foreign</a:t>
                      </a:r>
                      <a:r>
                        <a:rPr lang="en-US" baseline="0" dirty="0" smtClean="0"/>
                        <a:t> Trade</a:t>
                      </a:r>
                      <a:endParaRPr lang="en-US" dirty="0"/>
                    </a:p>
                  </a:txBody>
                  <a:tcPr/>
                </a:tc>
                <a:tc>
                  <a:txBody>
                    <a:bodyPr/>
                    <a:lstStyle/>
                    <a:p>
                      <a:pPr algn="r"/>
                      <a:r>
                        <a:rPr lang="en-US" dirty="0" smtClean="0"/>
                        <a:t>-70%</a:t>
                      </a:r>
                      <a:endParaRPr lang="en-US" dirty="0"/>
                    </a:p>
                  </a:txBody>
                  <a:tcPr/>
                </a:tc>
                <a:tc>
                  <a:txBody>
                    <a:bodyPr/>
                    <a:lstStyle/>
                    <a:p>
                      <a:pPr algn="r"/>
                      <a:r>
                        <a:rPr lang="en-US" dirty="0" smtClean="0"/>
                        <a:t>-60%</a:t>
                      </a:r>
                      <a:endParaRPr lang="en-US" dirty="0"/>
                    </a:p>
                  </a:txBody>
                  <a:tcPr/>
                </a:tc>
                <a:tc>
                  <a:txBody>
                    <a:bodyPr/>
                    <a:lstStyle/>
                    <a:p>
                      <a:pPr algn="r"/>
                      <a:r>
                        <a:rPr lang="en-US" dirty="0" smtClean="0"/>
                        <a:t>-54%</a:t>
                      </a:r>
                      <a:endParaRPr lang="en-US" dirty="0"/>
                    </a:p>
                  </a:txBody>
                  <a:tcPr/>
                </a:tc>
                <a:tc>
                  <a:txBody>
                    <a:bodyPr/>
                    <a:lstStyle/>
                    <a:p>
                      <a:pPr algn="r"/>
                      <a:r>
                        <a:rPr lang="en-US" dirty="0" smtClean="0"/>
                        <a:t>-61%</a:t>
                      </a:r>
                      <a:endParaRPr lang="en-US" dirty="0"/>
                    </a:p>
                  </a:txBody>
                  <a:tcPr/>
                </a:tc>
              </a:tr>
              <a:tr h="370840">
                <a:tc>
                  <a:txBody>
                    <a:bodyPr/>
                    <a:lstStyle/>
                    <a:p>
                      <a:r>
                        <a:rPr lang="en-US" dirty="0" smtClean="0"/>
                        <a:t>Unemployment</a:t>
                      </a:r>
                      <a:endParaRPr lang="en-US" dirty="0"/>
                    </a:p>
                  </a:txBody>
                  <a:tcPr/>
                </a:tc>
                <a:tc>
                  <a:txBody>
                    <a:bodyPr/>
                    <a:lstStyle/>
                    <a:p>
                      <a:pPr algn="r"/>
                      <a:r>
                        <a:rPr lang="en-US" dirty="0" smtClean="0"/>
                        <a:t>+607%</a:t>
                      </a:r>
                      <a:endParaRPr lang="en-US" dirty="0"/>
                    </a:p>
                  </a:txBody>
                  <a:tcPr/>
                </a:tc>
                <a:tc>
                  <a:txBody>
                    <a:bodyPr/>
                    <a:lstStyle/>
                    <a:p>
                      <a:pPr algn="r"/>
                      <a:r>
                        <a:rPr lang="en-US" dirty="0" smtClean="0"/>
                        <a:t>+129%</a:t>
                      </a:r>
                      <a:endParaRPr lang="en-US" dirty="0"/>
                    </a:p>
                  </a:txBody>
                  <a:tcPr/>
                </a:tc>
                <a:tc>
                  <a:txBody>
                    <a:bodyPr/>
                    <a:lstStyle/>
                    <a:p>
                      <a:pPr algn="r"/>
                      <a:r>
                        <a:rPr lang="en-US" dirty="0" smtClean="0"/>
                        <a:t>+214%</a:t>
                      </a:r>
                      <a:endParaRPr lang="en-US" dirty="0"/>
                    </a:p>
                  </a:txBody>
                  <a:tcPr/>
                </a:tc>
                <a:tc>
                  <a:txBody>
                    <a:bodyPr/>
                    <a:lstStyle/>
                    <a:p>
                      <a:pPr algn="r"/>
                      <a:r>
                        <a:rPr lang="en-US" dirty="0" smtClean="0"/>
                        <a:t>+232%</a:t>
                      </a:r>
                      <a:endParaRPr lang="en-US" dirty="0"/>
                    </a:p>
                  </a:txBody>
                  <a:tcPr/>
                </a:tc>
              </a:tr>
            </a:tbl>
          </a:graphicData>
        </a:graphic>
      </p:graphicFrame>
      <p:sp>
        <p:nvSpPr>
          <p:cNvPr id="9" name="TextBox 8"/>
          <p:cNvSpPr txBox="1"/>
          <p:nvPr/>
        </p:nvSpPr>
        <p:spPr>
          <a:xfrm>
            <a:off x="457200" y="2438400"/>
            <a:ext cx="8229600" cy="369332"/>
          </a:xfrm>
          <a:prstGeom prst="rect">
            <a:avLst/>
          </a:prstGeom>
          <a:solidFill>
            <a:schemeClr val="bg1"/>
          </a:solidFill>
        </p:spPr>
        <p:txBody>
          <a:bodyPr wrap="square" rtlCol="0">
            <a:spAutoFit/>
          </a:bodyPr>
          <a:lstStyle/>
          <a:p>
            <a:pPr algn="ctr"/>
            <a:r>
              <a:rPr lang="en-US" b="1" dirty="0" smtClean="0"/>
              <a:t>Change in economic indicators 1929-32</a:t>
            </a:r>
            <a:endParaRPr lang="en-US" b="1" dirty="0"/>
          </a:p>
        </p:txBody>
      </p:sp>
      <p:sp>
        <p:nvSpPr>
          <p:cNvPr id="10" name="Rectangle 9"/>
          <p:cNvSpPr/>
          <p:nvPr/>
        </p:nvSpPr>
        <p:spPr>
          <a:xfrm>
            <a:off x="1066800" y="381000"/>
            <a:ext cx="7162800" cy="1446550"/>
          </a:xfrm>
          <a:prstGeom prst="rect">
            <a:avLst/>
          </a:prstGeom>
        </p:spPr>
        <p:txBody>
          <a:bodyPr wrap="square">
            <a:spAutoFit/>
          </a:bodyPr>
          <a:lstStyle/>
          <a:p>
            <a:pPr algn="ctr"/>
            <a:r>
              <a:rPr lang="en-US" sz="4400" dirty="0" smtClean="0">
                <a:solidFill>
                  <a:srgbClr val="FFC000"/>
                </a:solidFill>
                <a:effectLst>
                  <a:outerShdw blurRad="38100" dist="38100" dir="2700000" algn="tl">
                    <a:srgbClr val="000000">
                      <a:alpha val="43137"/>
                    </a:srgbClr>
                  </a:outerShdw>
                </a:effectLst>
              </a:rPr>
              <a:t>The Whole World Felt the Effects…</a:t>
            </a:r>
            <a:endParaRPr lang="en-US" sz="4400" dirty="0">
              <a:solidFill>
                <a:srgbClr val="FFC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0" y="2209800"/>
            <a:ext cx="7696200" cy="1508105"/>
          </a:xfrm>
          <a:prstGeom prst="rect">
            <a:avLst/>
          </a:prstGeom>
          <a:noFill/>
        </p:spPr>
        <p:txBody>
          <a:bodyPr wrap="square" rtlCol="0">
            <a:spAutoFit/>
          </a:bodyPr>
          <a:lstStyle/>
          <a:p>
            <a:pPr algn="ctr"/>
            <a:r>
              <a:rPr lang="en-US" sz="4600" dirty="0" smtClean="0">
                <a:solidFill>
                  <a:srgbClr val="FFC000"/>
                </a:solidFill>
                <a:effectLst>
                  <a:outerShdw blurRad="38100" dist="38100" dir="2700000" algn="tl">
                    <a:srgbClr val="000000">
                      <a:alpha val="43137"/>
                    </a:srgbClr>
                  </a:outerShdw>
                </a:effectLst>
              </a:rPr>
              <a:t>Review: What caused the Great Depression?</a:t>
            </a:r>
            <a:endParaRPr lang="en-US" sz="4600" dirty="0">
              <a:solidFill>
                <a:srgbClr val="FFC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0"/>
            <a:ext cx="609600" cy="6858000"/>
          </a:xfrm>
        </p:spPr>
        <p:txBody>
          <a:bodyPr/>
          <a:lstStyle/>
          <a:p>
            <a:r>
              <a:rPr lang="en-US" b="1" dirty="0" smtClean="0"/>
              <a:t>Economic Problems:</a:t>
            </a:r>
            <a:endParaRPr lang="en-US" b="1" dirty="0"/>
          </a:p>
        </p:txBody>
      </p:sp>
      <p:pic>
        <p:nvPicPr>
          <p:cNvPr id="11268" name="Picture 4" descr="http://mbalbert0513.files.wordpress.com/2010/12/wwi-bbc.jpg"/>
          <p:cNvPicPr>
            <a:picLocks noChangeAspect="1" noChangeArrowheads="1"/>
          </p:cNvPicPr>
          <p:nvPr/>
        </p:nvPicPr>
        <p:blipFill>
          <a:blip r:embed="rId2"/>
          <a:srcRect/>
          <a:stretch>
            <a:fillRect/>
          </a:stretch>
        </p:blipFill>
        <p:spPr bwMode="auto">
          <a:xfrm>
            <a:off x="762000" y="1"/>
            <a:ext cx="2895600" cy="2362200"/>
          </a:xfrm>
          <a:prstGeom prst="rect">
            <a:avLst/>
          </a:prstGeom>
          <a:noFill/>
        </p:spPr>
      </p:pic>
      <p:sp>
        <p:nvSpPr>
          <p:cNvPr id="8" name="TextBox 7"/>
          <p:cNvSpPr txBox="1"/>
          <p:nvPr/>
        </p:nvSpPr>
        <p:spPr>
          <a:xfrm>
            <a:off x="762000" y="0"/>
            <a:ext cx="2895600" cy="2677656"/>
          </a:xfrm>
          <a:prstGeom prst="rect">
            <a:avLst/>
          </a:prstGeom>
          <a:solidFill>
            <a:srgbClr val="92D050">
              <a:alpha val="32000"/>
            </a:srgbClr>
          </a:solidFill>
        </p:spPr>
        <p:txBody>
          <a:bodyPr wrap="square" rtlCol="0">
            <a:spAutoFit/>
          </a:bodyPr>
          <a:lstStyle/>
          <a:p>
            <a:pPr algn="ctr"/>
            <a:endParaRPr lang="en-US" sz="2400" b="1" dirty="0" smtClean="0">
              <a:solidFill>
                <a:schemeClr val="accent1"/>
              </a:solidFill>
            </a:endParaRPr>
          </a:p>
          <a:p>
            <a:pPr algn="ctr"/>
            <a:endParaRPr lang="en-US" sz="2400" b="1" dirty="0" smtClean="0">
              <a:solidFill>
                <a:schemeClr val="accent1"/>
              </a:solidFill>
            </a:endParaRPr>
          </a:p>
          <a:p>
            <a:pPr algn="ctr"/>
            <a:r>
              <a:rPr lang="en-US" sz="2400" b="1" dirty="0" smtClean="0">
                <a:solidFill>
                  <a:schemeClr val="accent1"/>
                </a:solidFill>
                <a:effectLst>
                  <a:outerShdw blurRad="38100" dist="38100" dir="2700000" algn="tl">
                    <a:srgbClr val="000000">
                      <a:alpha val="43137"/>
                    </a:srgbClr>
                  </a:outerShdw>
                </a:effectLst>
              </a:rPr>
              <a:t>Economic Problems from World War I</a:t>
            </a:r>
          </a:p>
          <a:p>
            <a:pPr algn="ctr"/>
            <a:endParaRPr lang="en-US" sz="2400" b="1" dirty="0" smtClean="0">
              <a:solidFill>
                <a:schemeClr val="accent1"/>
              </a:solidFill>
            </a:endParaRPr>
          </a:p>
          <a:p>
            <a:pPr algn="ctr"/>
            <a:endParaRPr lang="en-US" sz="2400" b="1" dirty="0">
              <a:solidFill>
                <a:schemeClr val="accent1"/>
              </a:solidFill>
            </a:endParaRPr>
          </a:p>
        </p:txBody>
      </p:sp>
      <p:pic>
        <p:nvPicPr>
          <p:cNvPr id="11274" name="Picture 10" descr="http://static.seekingalpha.com/uploads/2010/5/10/saupload_stock_market_crash_ticker_1.jpg"/>
          <p:cNvPicPr>
            <a:picLocks noChangeAspect="1" noChangeArrowheads="1"/>
          </p:cNvPicPr>
          <p:nvPr/>
        </p:nvPicPr>
        <p:blipFill>
          <a:blip r:embed="rId3"/>
          <a:srcRect/>
          <a:stretch>
            <a:fillRect/>
          </a:stretch>
        </p:blipFill>
        <p:spPr bwMode="auto">
          <a:xfrm>
            <a:off x="762000" y="2362200"/>
            <a:ext cx="2895600" cy="2349500"/>
          </a:xfrm>
          <a:prstGeom prst="rect">
            <a:avLst/>
          </a:prstGeom>
          <a:noFill/>
        </p:spPr>
      </p:pic>
      <p:pic>
        <p:nvPicPr>
          <p:cNvPr id="11278" name="Picture 14" descr="http://api.ning.com/files/eTi5IihxtNxVmQ6RNeVoHZhSXu462KPuEU1TCZhT4fHuOfxSPESQTDgt2LoGOnnjKi*MSmqHzVP4ZHhdDyno1bzLAIb1hYov/roaringtwenties3.jpg"/>
          <p:cNvPicPr>
            <a:picLocks noChangeAspect="1" noChangeArrowheads="1"/>
          </p:cNvPicPr>
          <p:nvPr/>
        </p:nvPicPr>
        <p:blipFill>
          <a:blip r:embed="rId4"/>
          <a:srcRect/>
          <a:stretch>
            <a:fillRect/>
          </a:stretch>
        </p:blipFill>
        <p:spPr bwMode="auto">
          <a:xfrm>
            <a:off x="3657600" y="0"/>
            <a:ext cx="2895600" cy="2351314"/>
          </a:xfrm>
          <a:prstGeom prst="rect">
            <a:avLst/>
          </a:prstGeom>
          <a:noFill/>
        </p:spPr>
      </p:pic>
      <p:sp>
        <p:nvSpPr>
          <p:cNvPr id="21" name="TextBox 20"/>
          <p:cNvSpPr txBox="1"/>
          <p:nvPr/>
        </p:nvSpPr>
        <p:spPr>
          <a:xfrm>
            <a:off x="762000" y="2362200"/>
            <a:ext cx="2895600" cy="2554545"/>
          </a:xfrm>
          <a:prstGeom prst="rect">
            <a:avLst/>
          </a:prstGeom>
          <a:solidFill>
            <a:srgbClr val="0070C0">
              <a:alpha val="53000"/>
            </a:srgbClr>
          </a:solidFill>
        </p:spPr>
        <p:txBody>
          <a:bodyPr wrap="square" rtlCol="0">
            <a:spAutoFit/>
          </a:bodyPr>
          <a:lstStyle/>
          <a:p>
            <a:endParaRPr lang="en-US" sz="2000" b="1" dirty="0" smtClean="0">
              <a:solidFill>
                <a:srgbClr val="FF0000"/>
              </a:solidFill>
            </a:endParaRPr>
          </a:p>
          <a:p>
            <a:endParaRPr lang="en-US" sz="2000" b="1" dirty="0" smtClean="0">
              <a:solidFill>
                <a:srgbClr val="FF0000"/>
              </a:solidFill>
            </a:endParaRPr>
          </a:p>
          <a:p>
            <a:pPr algn="ctr"/>
            <a:endParaRPr lang="en-US" sz="2000" b="1" dirty="0" smtClean="0">
              <a:solidFill>
                <a:srgbClr val="FF0000"/>
              </a:solidFill>
            </a:endParaRPr>
          </a:p>
          <a:p>
            <a:pPr algn="ctr"/>
            <a:r>
              <a:rPr lang="en-US" sz="2000" b="1" dirty="0" smtClean="0">
                <a:solidFill>
                  <a:srgbClr val="FF0000"/>
                </a:solidFill>
                <a:effectLst>
                  <a:outerShdw blurRad="38100" dist="38100" dir="2700000" algn="tl">
                    <a:srgbClr val="000000">
                      <a:alpha val="43137"/>
                    </a:srgbClr>
                  </a:outerShdw>
                </a:effectLst>
              </a:rPr>
              <a:t>Stock Market Crashes</a:t>
            </a:r>
          </a:p>
          <a:p>
            <a:endParaRPr lang="en-US" sz="2000" b="1" dirty="0" smtClean="0">
              <a:solidFill>
                <a:srgbClr val="FF0000"/>
              </a:solidFill>
            </a:endParaRPr>
          </a:p>
          <a:p>
            <a:endParaRPr lang="en-US" sz="2000" b="1" dirty="0" smtClean="0">
              <a:solidFill>
                <a:srgbClr val="FF0000"/>
              </a:solidFill>
            </a:endParaRPr>
          </a:p>
          <a:p>
            <a:endParaRPr lang="en-US" sz="2000" b="1" dirty="0" smtClean="0">
              <a:solidFill>
                <a:srgbClr val="FF0000"/>
              </a:solidFill>
            </a:endParaRPr>
          </a:p>
          <a:p>
            <a:endParaRPr lang="en-US" sz="2000" b="1" dirty="0">
              <a:solidFill>
                <a:srgbClr val="FF0000"/>
              </a:solidFill>
            </a:endParaRPr>
          </a:p>
        </p:txBody>
      </p:sp>
      <p:sp>
        <p:nvSpPr>
          <p:cNvPr id="22" name="TextBox 21"/>
          <p:cNvSpPr txBox="1"/>
          <p:nvPr/>
        </p:nvSpPr>
        <p:spPr>
          <a:xfrm>
            <a:off x="3657600" y="1"/>
            <a:ext cx="2895600" cy="2554545"/>
          </a:xfrm>
          <a:prstGeom prst="rect">
            <a:avLst/>
          </a:prstGeom>
          <a:solidFill>
            <a:srgbClr val="F53223">
              <a:alpha val="43922"/>
            </a:srgbClr>
          </a:solidFill>
        </p:spPr>
        <p:txBody>
          <a:bodyPr wrap="square" rtlCol="0">
            <a:spAutoFit/>
          </a:bodyPr>
          <a:lstStyle/>
          <a:p>
            <a:endParaRPr lang="en-US" sz="2000" b="1" dirty="0" smtClean="0"/>
          </a:p>
          <a:p>
            <a:endParaRPr lang="en-US" sz="2000" b="1" dirty="0" smtClean="0"/>
          </a:p>
          <a:p>
            <a:pPr algn="ctr"/>
            <a:endParaRPr lang="en-US" sz="2000" b="1" dirty="0" smtClean="0">
              <a:effectLst>
                <a:outerShdw blurRad="38100" dist="38100" dir="2700000" algn="tl">
                  <a:srgbClr val="000000">
                    <a:alpha val="43137"/>
                  </a:srgbClr>
                </a:outerShdw>
              </a:effectLst>
            </a:endParaRPr>
          </a:p>
          <a:p>
            <a:pPr algn="ctr"/>
            <a:r>
              <a:rPr lang="en-US" sz="2000" b="1" dirty="0" smtClean="0">
                <a:effectLst>
                  <a:outerShdw blurRad="38100" dist="38100" dir="2700000" algn="tl">
                    <a:srgbClr val="000000">
                      <a:alpha val="43137"/>
                    </a:srgbClr>
                  </a:outerShdw>
                </a:effectLst>
              </a:rPr>
              <a:t>People Live Beyond their means in the 1920s</a:t>
            </a:r>
          </a:p>
          <a:p>
            <a:pPr algn="ctr"/>
            <a:endParaRPr lang="en-US" sz="2000" b="1" dirty="0" smtClean="0"/>
          </a:p>
          <a:p>
            <a:endParaRPr lang="en-US" sz="2000" b="1" dirty="0"/>
          </a:p>
        </p:txBody>
      </p:sp>
      <p:pic>
        <p:nvPicPr>
          <p:cNvPr id="11272" name="Picture 8" descr="http://www.nocleansinging.com/wp-content/uploads/2009/11/Taibbi-image-300x300.jpg"/>
          <p:cNvPicPr>
            <a:picLocks noChangeAspect="1" noChangeArrowheads="1"/>
          </p:cNvPicPr>
          <p:nvPr/>
        </p:nvPicPr>
        <p:blipFill>
          <a:blip r:embed="rId5"/>
          <a:srcRect/>
          <a:stretch>
            <a:fillRect/>
          </a:stretch>
        </p:blipFill>
        <p:spPr bwMode="auto">
          <a:xfrm>
            <a:off x="6553200" y="0"/>
            <a:ext cx="2819400" cy="2362200"/>
          </a:xfrm>
          <a:prstGeom prst="rect">
            <a:avLst/>
          </a:prstGeom>
          <a:noFill/>
        </p:spPr>
      </p:pic>
      <p:sp>
        <p:nvSpPr>
          <p:cNvPr id="20" name="TextBox 19"/>
          <p:cNvSpPr txBox="1"/>
          <p:nvPr/>
        </p:nvSpPr>
        <p:spPr>
          <a:xfrm>
            <a:off x="6553200" y="0"/>
            <a:ext cx="2590800" cy="2554545"/>
          </a:xfrm>
          <a:prstGeom prst="rect">
            <a:avLst/>
          </a:prstGeom>
          <a:solidFill>
            <a:schemeClr val="accent1">
              <a:alpha val="44000"/>
            </a:schemeClr>
          </a:solidFill>
        </p:spPr>
        <p:txBody>
          <a:bodyPr wrap="square" rtlCol="0">
            <a:spAutoFit/>
          </a:bodyPr>
          <a:lstStyle/>
          <a:p>
            <a:endParaRPr lang="en-US" sz="2000" b="1" dirty="0" smtClean="0">
              <a:solidFill>
                <a:srgbClr val="00B050"/>
              </a:solidFill>
            </a:endParaRPr>
          </a:p>
          <a:p>
            <a:endParaRPr lang="en-US" sz="2000" b="1" dirty="0" smtClean="0">
              <a:solidFill>
                <a:srgbClr val="00B050"/>
              </a:solidFill>
            </a:endParaRPr>
          </a:p>
          <a:p>
            <a:endParaRPr lang="en-US" sz="2000" b="1" dirty="0" smtClean="0">
              <a:solidFill>
                <a:srgbClr val="00B050"/>
              </a:solidFill>
            </a:endParaRPr>
          </a:p>
          <a:p>
            <a:pPr algn="ctr"/>
            <a:r>
              <a:rPr lang="en-US" sz="2000" b="1" dirty="0" smtClean="0">
                <a:solidFill>
                  <a:srgbClr val="00B050"/>
                </a:solidFill>
                <a:effectLst>
                  <a:outerShdw blurRad="38100" dist="38100" dir="2700000" algn="tl">
                    <a:srgbClr val="000000">
                      <a:alpha val="43137"/>
                    </a:srgbClr>
                  </a:outerShdw>
                </a:effectLst>
              </a:rPr>
              <a:t>Market Bubbles </a:t>
            </a:r>
          </a:p>
          <a:p>
            <a:pPr algn="ctr"/>
            <a:r>
              <a:rPr lang="en-US" sz="2000" b="1" dirty="0" smtClean="0">
                <a:solidFill>
                  <a:srgbClr val="00B050"/>
                </a:solidFill>
                <a:effectLst>
                  <a:outerShdw blurRad="38100" dist="38100" dir="2700000" algn="tl">
                    <a:srgbClr val="000000">
                      <a:alpha val="43137"/>
                    </a:srgbClr>
                  </a:outerShdw>
                </a:effectLst>
              </a:rPr>
              <a:t>Burst</a:t>
            </a:r>
          </a:p>
          <a:p>
            <a:endParaRPr lang="en-US" sz="2000" b="1" dirty="0" smtClean="0">
              <a:solidFill>
                <a:srgbClr val="00B050"/>
              </a:solidFill>
            </a:endParaRPr>
          </a:p>
          <a:p>
            <a:endParaRPr lang="en-US" sz="2000" b="1" dirty="0" smtClean="0">
              <a:solidFill>
                <a:srgbClr val="00B050"/>
              </a:solidFill>
            </a:endParaRPr>
          </a:p>
          <a:p>
            <a:endParaRPr lang="en-US" sz="2000" b="1" dirty="0">
              <a:solidFill>
                <a:srgbClr val="00B050"/>
              </a:solidFill>
            </a:endParaRPr>
          </a:p>
        </p:txBody>
      </p:sp>
      <p:pic>
        <p:nvPicPr>
          <p:cNvPr id="11276" name="Picture 12" descr="http://upload.wikimedia.org/wikipedia/commons/3/3f/Bank_Run_c1933.jpg"/>
          <p:cNvPicPr>
            <a:picLocks noChangeAspect="1" noChangeArrowheads="1"/>
          </p:cNvPicPr>
          <p:nvPr/>
        </p:nvPicPr>
        <p:blipFill>
          <a:blip r:embed="rId6"/>
          <a:srcRect/>
          <a:stretch>
            <a:fillRect/>
          </a:stretch>
        </p:blipFill>
        <p:spPr bwMode="auto">
          <a:xfrm>
            <a:off x="3657600" y="2362200"/>
            <a:ext cx="2895600" cy="2362200"/>
          </a:xfrm>
          <a:prstGeom prst="rect">
            <a:avLst/>
          </a:prstGeom>
          <a:noFill/>
        </p:spPr>
      </p:pic>
      <p:sp>
        <p:nvSpPr>
          <p:cNvPr id="14" name="TextBox 13"/>
          <p:cNvSpPr txBox="1"/>
          <p:nvPr/>
        </p:nvSpPr>
        <p:spPr>
          <a:xfrm>
            <a:off x="3657600" y="2362200"/>
            <a:ext cx="2895600" cy="2800767"/>
          </a:xfrm>
          <a:prstGeom prst="rect">
            <a:avLst/>
          </a:prstGeom>
          <a:solidFill>
            <a:schemeClr val="accent4">
              <a:alpha val="34000"/>
            </a:schemeClr>
          </a:solidFill>
        </p:spPr>
        <p:txBody>
          <a:bodyPr wrap="square" rtlCol="0">
            <a:spAutoFit/>
          </a:bodyPr>
          <a:lstStyle/>
          <a:p>
            <a:pPr algn="ctr"/>
            <a:endParaRPr lang="en-US" b="1" dirty="0" smtClean="0">
              <a:solidFill>
                <a:srgbClr val="FFFF00"/>
              </a:solidFill>
            </a:endParaRPr>
          </a:p>
          <a:p>
            <a:pPr algn="ctr"/>
            <a:endParaRPr lang="en-US" b="1" dirty="0" smtClean="0">
              <a:solidFill>
                <a:srgbClr val="FFFF00"/>
              </a:solidFill>
            </a:endParaRPr>
          </a:p>
          <a:p>
            <a:pPr algn="ctr"/>
            <a:r>
              <a:rPr lang="en-US" sz="2000" b="1" dirty="0" smtClean="0">
                <a:solidFill>
                  <a:srgbClr val="FFFF00"/>
                </a:solidFill>
                <a:effectLst>
                  <a:outerShdw blurRad="38100" dist="38100" dir="2700000" algn="tl">
                    <a:srgbClr val="000000">
                      <a:alpha val="43137"/>
                    </a:srgbClr>
                  </a:outerShdw>
                </a:effectLst>
              </a:rPr>
              <a:t>Financial Panics, Bank Runs, and collapse of major financial institutions</a:t>
            </a:r>
          </a:p>
          <a:p>
            <a:pPr algn="ctr"/>
            <a:endParaRPr lang="en-US" sz="2000" b="1" dirty="0" smtClean="0">
              <a:solidFill>
                <a:srgbClr val="FFFF00"/>
              </a:solidFill>
            </a:endParaRPr>
          </a:p>
          <a:p>
            <a:pPr algn="ctr"/>
            <a:endParaRPr lang="en-US" sz="2000" b="1" dirty="0" smtClean="0">
              <a:solidFill>
                <a:srgbClr val="FFFF00"/>
              </a:solidFill>
            </a:endParaRPr>
          </a:p>
          <a:p>
            <a:pPr algn="ctr"/>
            <a:endParaRPr lang="en-US" sz="2000" b="1" dirty="0">
              <a:solidFill>
                <a:srgbClr val="FFFF00"/>
              </a:solidFill>
            </a:endParaRPr>
          </a:p>
        </p:txBody>
      </p:sp>
      <p:pic>
        <p:nvPicPr>
          <p:cNvPr id="11270" name="Picture 6" descr="http://www.artandcointv.com/blog/wp-content/uploads/2011/08/gold.jpg"/>
          <p:cNvPicPr>
            <a:picLocks noChangeAspect="1" noChangeArrowheads="1"/>
          </p:cNvPicPr>
          <p:nvPr/>
        </p:nvPicPr>
        <p:blipFill>
          <a:blip r:embed="rId7"/>
          <a:srcRect/>
          <a:stretch>
            <a:fillRect/>
          </a:stretch>
        </p:blipFill>
        <p:spPr bwMode="auto">
          <a:xfrm>
            <a:off x="6553200" y="2362200"/>
            <a:ext cx="2819400" cy="2362200"/>
          </a:xfrm>
          <a:prstGeom prst="rect">
            <a:avLst/>
          </a:prstGeom>
          <a:noFill/>
        </p:spPr>
      </p:pic>
      <p:sp>
        <p:nvSpPr>
          <p:cNvPr id="13" name="TextBox 12"/>
          <p:cNvSpPr txBox="1"/>
          <p:nvPr/>
        </p:nvSpPr>
        <p:spPr>
          <a:xfrm>
            <a:off x="6553200" y="2362200"/>
            <a:ext cx="2819400" cy="2646878"/>
          </a:xfrm>
          <a:prstGeom prst="rect">
            <a:avLst/>
          </a:prstGeom>
          <a:solidFill>
            <a:srgbClr val="FFC000">
              <a:alpha val="52000"/>
            </a:srgbClr>
          </a:solidFill>
        </p:spPr>
        <p:txBody>
          <a:bodyPr wrap="square" rtlCol="0">
            <a:spAutoFit/>
          </a:bodyPr>
          <a:lstStyle/>
          <a:p>
            <a:pPr algn="ctr"/>
            <a:endParaRPr lang="en-US" b="1" dirty="0" smtClean="0">
              <a:solidFill>
                <a:schemeClr val="accent6"/>
              </a:solidFill>
            </a:endParaRPr>
          </a:p>
          <a:p>
            <a:pPr algn="ctr"/>
            <a:endParaRPr lang="en-US" b="1" dirty="0" smtClean="0">
              <a:solidFill>
                <a:schemeClr val="accent6"/>
              </a:solidFill>
            </a:endParaRPr>
          </a:p>
          <a:p>
            <a:pPr algn="ctr"/>
            <a:endParaRPr lang="en-US" b="1" dirty="0" smtClean="0">
              <a:solidFill>
                <a:schemeClr val="accent6"/>
              </a:solidFill>
            </a:endParaRPr>
          </a:p>
          <a:p>
            <a:pPr algn="ctr"/>
            <a:r>
              <a:rPr lang="en-US" sz="2000" b="1" dirty="0" smtClean="0">
                <a:solidFill>
                  <a:schemeClr val="accent6"/>
                </a:solidFill>
                <a:effectLst>
                  <a:outerShdw blurRad="38100" dist="38100" dir="2700000" algn="tl">
                    <a:srgbClr val="000000">
                      <a:alpha val="43137"/>
                    </a:srgbClr>
                  </a:outerShdw>
                </a:effectLst>
              </a:rPr>
              <a:t>Rigid Structure of the Gold Standard</a:t>
            </a:r>
          </a:p>
          <a:p>
            <a:pPr algn="ctr"/>
            <a:endParaRPr lang="en-US" b="1" dirty="0" smtClean="0">
              <a:solidFill>
                <a:schemeClr val="accent6"/>
              </a:solidFill>
            </a:endParaRPr>
          </a:p>
          <a:p>
            <a:pPr algn="ctr"/>
            <a:endParaRPr lang="en-US" b="1" dirty="0" smtClean="0">
              <a:solidFill>
                <a:schemeClr val="accent6"/>
              </a:solidFill>
            </a:endParaRPr>
          </a:p>
          <a:p>
            <a:pPr algn="ctr"/>
            <a:endParaRPr lang="en-US" b="1" dirty="0" smtClean="0">
              <a:solidFill>
                <a:schemeClr val="accent6"/>
              </a:solidFill>
            </a:endParaRPr>
          </a:p>
          <a:p>
            <a:pPr algn="ctr"/>
            <a:endParaRPr lang="en-US" b="1" dirty="0">
              <a:solidFill>
                <a:schemeClr val="accent6"/>
              </a:solidFill>
            </a:endParaRPr>
          </a:p>
        </p:txBody>
      </p:sp>
      <p:pic>
        <p:nvPicPr>
          <p:cNvPr id="11282" name="Picture 18" descr="http://money.usnews.com/dbimages/master/17607/FE_PR_0716_Deflation.jpg"/>
          <p:cNvPicPr>
            <a:picLocks noChangeAspect="1" noChangeArrowheads="1"/>
          </p:cNvPicPr>
          <p:nvPr/>
        </p:nvPicPr>
        <p:blipFill>
          <a:blip r:embed="rId8"/>
          <a:srcRect/>
          <a:stretch>
            <a:fillRect/>
          </a:stretch>
        </p:blipFill>
        <p:spPr bwMode="auto">
          <a:xfrm>
            <a:off x="762000" y="4724400"/>
            <a:ext cx="2895600" cy="2133600"/>
          </a:xfrm>
          <a:prstGeom prst="rect">
            <a:avLst/>
          </a:prstGeom>
          <a:noFill/>
        </p:spPr>
      </p:pic>
      <p:pic>
        <p:nvPicPr>
          <p:cNvPr id="11284" name="Picture 20" descr="http://www.boxercreative.co.uk/soakitup/wp-content/uploads/2009/04/3462376323_e55120ea0a.jpg"/>
          <p:cNvPicPr>
            <a:picLocks noChangeAspect="1" noChangeArrowheads="1"/>
          </p:cNvPicPr>
          <p:nvPr/>
        </p:nvPicPr>
        <p:blipFill>
          <a:blip r:embed="rId9"/>
          <a:srcRect/>
          <a:stretch>
            <a:fillRect/>
          </a:stretch>
        </p:blipFill>
        <p:spPr bwMode="auto">
          <a:xfrm>
            <a:off x="3657600" y="4724400"/>
            <a:ext cx="2895600" cy="2286000"/>
          </a:xfrm>
          <a:prstGeom prst="rect">
            <a:avLst/>
          </a:prstGeom>
          <a:noFill/>
        </p:spPr>
      </p:pic>
      <p:pic>
        <p:nvPicPr>
          <p:cNvPr id="11280" name="Picture 16" descr="http://www.nevadanewsbureau.com/wp-content/uploads/men-in-bread-line.jpg"/>
          <p:cNvPicPr>
            <a:picLocks noChangeAspect="1" noChangeArrowheads="1"/>
          </p:cNvPicPr>
          <p:nvPr/>
        </p:nvPicPr>
        <p:blipFill>
          <a:blip r:embed="rId10" cstate="print"/>
          <a:srcRect/>
          <a:stretch>
            <a:fillRect/>
          </a:stretch>
        </p:blipFill>
        <p:spPr bwMode="auto">
          <a:xfrm>
            <a:off x="6553201" y="4724400"/>
            <a:ext cx="2895599" cy="2133600"/>
          </a:xfrm>
          <a:prstGeom prst="rect">
            <a:avLst/>
          </a:prstGeom>
          <a:noFill/>
        </p:spPr>
      </p:pic>
      <p:sp>
        <p:nvSpPr>
          <p:cNvPr id="19" name="TextBox 18"/>
          <p:cNvSpPr txBox="1"/>
          <p:nvPr/>
        </p:nvSpPr>
        <p:spPr>
          <a:xfrm>
            <a:off x="6553200" y="4724400"/>
            <a:ext cx="2895600" cy="2246769"/>
          </a:xfrm>
          <a:prstGeom prst="rect">
            <a:avLst/>
          </a:prstGeom>
          <a:solidFill>
            <a:srgbClr val="00B0F0">
              <a:alpha val="31000"/>
            </a:srgbClr>
          </a:solidFill>
        </p:spPr>
        <p:txBody>
          <a:bodyPr wrap="square" rtlCol="0">
            <a:spAutoFit/>
          </a:bodyPr>
          <a:lstStyle/>
          <a:p>
            <a:pPr algn="ctr"/>
            <a:endParaRPr lang="en-US" sz="2000" b="1" dirty="0" smtClean="0">
              <a:solidFill>
                <a:schemeClr val="accent4"/>
              </a:solidFill>
            </a:endParaRPr>
          </a:p>
          <a:p>
            <a:pPr algn="ctr"/>
            <a:endParaRPr lang="en-US" sz="2000" b="1" dirty="0" smtClean="0">
              <a:solidFill>
                <a:schemeClr val="accent4"/>
              </a:solidFill>
            </a:endParaRPr>
          </a:p>
          <a:p>
            <a:pPr algn="ctr"/>
            <a:r>
              <a:rPr lang="en-US" sz="2000" b="1" dirty="0" smtClean="0">
                <a:solidFill>
                  <a:schemeClr val="accent4">
                    <a:lumMod val="40000"/>
                    <a:lumOff val="60000"/>
                  </a:schemeClr>
                </a:solidFill>
                <a:effectLst>
                  <a:outerShdw blurRad="38100" dist="38100" dir="2700000" algn="tl">
                    <a:srgbClr val="000000">
                      <a:alpha val="43137"/>
                    </a:srgbClr>
                  </a:outerShdw>
                </a:effectLst>
              </a:rPr>
              <a:t>Unemployment Skyrockets</a:t>
            </a:r>
          </a:p>
          <a:p>
            <a:pPr algn="ctr"/>
            <a:endParaRPr lang="en-US" sz="2000" b="1" dirty="0" smtClean="0">
              <a:solidFill>
                <a:schemeClr val="accent4"/>
              </a:solidFill>
            </a:endParaRPr>
          </a:p>
          <a:p>
            <a:pPr algn="ctr"/>
            <a:endParaRPr lang="en-US" sz="2000" b="1" dirty="0" smtClean="0">
              <a:solidFill>
                <a:schemeClr val="accent4"/>
              </a:solidFill>
            </a:endParaRPr>
          </a:p>
          <a:p>
            <a:pPr algn="ctr"/>
            <a:endParaRPr lang="en-US" sz="2000" b="1" dirty="0">
              <a:solidFill>
                <a:schemeClr val="accent4"/>
              </a:solidFill>
            </a:endParaRPr>
          </a:p>
        </p:txBody>
      </p:sp>
      <p:sp>
        <p:nvSpPr>
          <p:cNvPr id="23" name="TextBox 22"/>
          <p:cNvSpPr txBox="1"/>
          <p:nvPr/>
        </p:nvSpPr>
        <p:spPr>
          <a:xfrm>
            <a:off x="3657600" y="4724400"/>
            <a:ext cx="2895600" cy="2246769"/>
          </a:xfrm>
          <a:prstGeom prst="rect">
            <a:avLst/>
          </a:prstGeom>
          <a:solidFill>
            <a:srgbClr val="7ABEB1">
              <a:alpha val="41000"/>
            </a:srgbClr>
          </a:solidFill>
        </p:spPr>
        <p:txBody>
          <a:bodyPr wrap="square" rtlCol="0">
            <a:spAutoFit/>
          </a:bodyPr>
          <a:lstStyle/>
          <a:p>
            <a:pPr algn="ctr"/>
            <a:endParaRPr lang="en-US" sz="2000" b="1" dirty="0" smtClean="0">
              <a:solidFill>
                <a:srgbClr val="FF9900"/>
              </a:solidFill>
            </a:endParaRPr>
          </a:p>
          <a:p>
            <a:pPr algn="ctr"/>
            <a:endParaRPr lang="en-US" sz="2000" b="1" dirty="0" smtClean="0">
              <a:solidFill>
                <a:srgbClr val="FF9900"/>
              </a:solidFill>
            </a:endParaRPr>
          </a:p>
          <a:p>
            <a:pPr algn="ctr"/>
            <a:r>
              <a:rPr lang="en-US" sz="2000" b="1" dirty="0" smtClean="0">
                <a:solidFill>
                  <a:srgbClr val="FF9900"/>
                </a:solidFill>
                <a:effectLst>
                  <a:outerShdw blurRad="38100" dist="38100" dir="2700000" algn="tl">
                    <a:srgbClr val="000000">
                      <a:alpha val="43137"/>
                    </a:srgbClr>
                  </a:outerShdw>
                </a:effectLst>
              </a:rPr>
              <a:t>Consumption </a:t>
            </a:r>
          </a:p>
          <a:p>
            <a:pPr algn="ctr"/>
            <a:r>
              <a:rPr lang="en-US" sz="2000" b="1" dirty="0" smtClean="0">
                <a:solidFill>
                  <a:srgbClr val="FF9900"/>
                </a:solidFill>
                <a:effectLst>
                  <a:outerShdw blurRad="38100" dist="38100" dir="2700000" algn="tl">
                    <a:srgbClr val="000000">
                      <a:alpha val="43137"/>
                    </a:srgbClr>
                  </a:outerShdw>
                </a:effectLst>
              </a:rPr>
              <a:t>Falls</a:t>
            </a:r>
          </a:p>
          <a:p>
            <a:pPr algn="ctr"/>
            <a:endParaRPr lang="en-US" sz="2000" b="1" dirty="0" smtClean="0">
              <a:solidFill>
                <a:srgbClr val="FF9900"/>
              </a:solidFill>
            </a:endParaRPr>
          </a:p>
          <a:p>
            <a:pPr algn="ctr"/>
            <a:endParaRPr lang="en-US" sz="2000" b="1" dirty="0" smtClean="0">
              <a:solidFill>
                <a:srgbClr val="FF9900"/>
              </a:solidFill>
            </a:endParaRPr>
          </a:p>
          <a:p>
            <a:pPr algn="ctr"/>
            <a:endParaRPr lang="en-US" sz="2000" b="1" dirty="0">
              <a:solidFill>
                <a:srgbClr val="FF9900"/>
              </a:solidFill>
            </a:endParaRPr>
          </a:p>
        </p:txBody>
      </p:sp>
      <p:sp>
        <p:nvSpPr>
          <p:cNvPr id="24" name="TextBox 23"/>
          <p:cNvSpPr txBox="1"/>
          <p:nvPr/>
        </p:nvSpPr>
        <p:spPr>
          <a:xfrm>
            <a:off x="762000" y="4724400"/>
            <a:ext cx="2895600" cy="2246769"/>
          </a:xfrm>
          <a:prstGeom prst="rect">
            <a:avLst/>
          </a:prstGeom>
          <a:solidFill>
            <a:srgbClr val="FFC000">
              <a:alpha val="32000"/>
            </a:srgbClr>
          </a:solidFill>
        </p:spPr>
        <p:txBody>
          <a:bodyPr wrap="square" rtlCol="0">
            <a:spAutoFit/>
          </a:bodyPr>
          <a:lstStyle/>
          <a:p>
            <a:endParaRPr lang="en-US" sz="2000" b="1" dirty="0" smtClean="0">
              <a:solidFill>
                <a:srgbClr val="008080"/>
              </a:solidFill>
            </a:endParaRPr>
          </a:p>
          <a:p>
            <a:endParaRPr lang="en-US" sz="2000" b="1" dirty="0" smtClean="0">
              <a:solidFill>
                <a:srgbClr val="008080"/>
              </a:solidFill>
            </a:endParaRPr>
          </a:p>
          <a:p>
            <a:endParaRPr lang="en-US" sz="2000" b="1" dirty="0" smtClean="0">
              <a:solidFill>
                <a:srgbClr val="008080"/>
              </a:solidFill>
            </a:endParaRPr>
          </a:p>
          <a:p>
            <a:endParaRPr lang="en-US" sz="2000" b="1" dirty="0" smtClean="0">
              <a:solidFill>
                <a:srgbClr val="008080"/>
              </a:solidFill>
            </a:endParaRPr>
          </a:p>
          <a:p>
            <a:r>
              <a:rPr lang="en-US" sz="2000" b="1" dirty="0" smtClean="0">
                <a:solidFill>
                  <a:srgbClr val="008080"/>
                </a:solidFill>
              </a:rPr>
              <a:t>	</a:t>
            </a:r>
            <a:r>
              <a:rPr lang="en-US" sz="2000" b="1" dirty="0" smtClean="0">
                <a:solidFill>
                  <a:srgbClr val="008080"/>
                </a:solidFill>
                <a:effectLst>
                  <a:outerShdw blurRad="38100" dist="38100" dir="2700000" algn="tl">
                    <a:srgbClr val="000000">
                      <a:alpha val="43137"/>
                    </a:srgbClr>
                  </a:outerShdw>
                </a:effectLst>
              </a:rPr>
              <a:t>Prices Fall </a:t>
            </a:r>
          </a:p>
          <a:p>
            <a:r>
              <a:rPr lang="en-US" sz="2000" b="1" dirty="0" smtClean="0">
                <a:solidFill>
                  <a:srgbClr val="008080"/>
                </a:solidFill>
                <a:effectLst>
                  <a:outerShdw blurRad="38100" dist="38100" dir="2700000" algn="tl">
                    <a:srgbClr val="000000">
                      <a:alpha val="43137"/>
                    </a:srgbClr>
                  </a:outerShdw>
                </a:effectLst>
              </a:rPr>
              <a:t>	(Deflation)</a:t>
            </a:r>
          </a:p>
          <a:p>
            <a:endParaRPr lang="en-US" sz="2000" b="1" dirty="0">
              <a:solidFill>
                <a:srgbClr val="008080"/>
              </a:solidFill>
            </a:endParaRPr>
          </a:p>
        </p:txBody>
      </p:sp>
      <p:cxnSp>
        <p:nvCxnSpPr>
          <p:cNvPr id="27" name="Straight Arrow Connector 26"/>
          <p:cNvCxnSpPr/>
          <p:nvPr/>
        </p:nvCxnSpPr>
        <p:spPr>
          <a:xfrm>
            <a:off x="3276600" y="2057400"/>
            <a:ext cx="8382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p:nvPr/>
        </p:nvCxnSpPr>
        <p:spPr>
          <a:xfrm>
            <a:off x="6324600" y="2057400"/>
            <a:ext cx="762000" cy="158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36" name="Elbow Connector 35"/>
          <p:cNvCxnSpPr/>
          <p:nvPr/>
        </p:nvCxnSpPr>
        <p:spPr>
          <a:xfrm rot="10800000" flipV="1">
            <a:off x="3352800" y="2286000"/>
            <a:ext cx="4191000" cy="304800"/>
          </a:xfrm>
          <a:prstGeom prst="bentConnector3">
            <a:avLst>
              <a:gd name="adj1" fmla="val 460"/>
            </a:avLst>
          </a:prstGeom>
          <a:ln>
            <a:tailEnd type="arrow"/>
          </a:ln>
        </p:spPr>
        <p:style>
          <a:lnRef idx="3">
            <a:schemeClr val="accent3"/>
          </a:lnRef>
          <a:fillRef idx="0">
            <a:schemeClr val="accent3"/>
          </a:fillRef>
          <a:effectRef idx="2">
            <a:schemeClr val="accent3"/>
          </a:effectRef>
          <a:fontRef idx="minor">
            <a:schemeClr val="tx1"/>
          </a:fontRef>
        </p:style>
      </p:cxnSp>
      <p:cxnSp>
        <p:nvCxnSpPr>
          <p:cNvPr id="44" name="Straight Arrow Connector 43"/>
          <p:cNvCxnSpPr/>
          <p:nvPr/>
        </p:nvCxnSpPr>
        <p:spPr>
          <a:xfrm>
            <a:off x="3429000" y="4495800"/>
            <a:ext cx="7620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7" name="Straight Arrow Connector 46"/>
          <p:cNvCxnSpPr/>
          <p:nvPr/>
        </p:nvCxnSpPr>
        <p:spPr>
          <a:xfrm>
            <a:off x="6172200" y="4495800"/>
            <a:ext cx="990600" cy="158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49" name="Elbow Connector 48"/>
          <p:cNvCxnSpPr/>
          <p:nvPr/>
        </p:nvCxnSpPr>
        <p:spPr>
          <a:xfrm rot="10800000" flipV="1">
            <a:off x="3352800" y="4648200"/>
            <a:ext cx="4114800" cy="381000"/>
          </a:xfrm>
          <a:prstGeom prst="bentConnector3">
            <a:avLst>
              <a:gd name="adj1" fmla="val -458"/>
            </a:avLst>
          </a:prstGeom>
          <a:ln>
            <a:tailEnd type="arrow"/>
          </a:ln>
        </p:spPr>
        <p:style>
          <a:lnRef idx="3">
            <a:schemeClr val="accent2"/>
          </a:lnRef>
          <a:fillRef idx="0">
            <a:schemeClr val="accent2"/>
          </a:fillRef>
          <a:effectRef idx="2">
            <a:schemeClr val="accent2"/>
          </a:effectRef>
          <a:fontRef idx="minor">
            <a:schemeClr val="tx1"/>
          </a:fontRef>
        </p:style>
      </p:cxnSp>
      <p:cxnSp>
        <p:nvCxnSpPr>
          <p:cNvPr id="56" name="Straight Arrow Connector 55"/>
          <p:cNvCxnSpPr/>
          <p:nvPr/>
        </p:nvCxnSpPr>
        <p:spPr>
          <a:xfrm>
            <a:off x="3429000" y="6629400"/>
            <a:ext cx="685800" cy="158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59" name="Straight Arrow Connector 58"/>
          <p:cNvCxnSpPr/>
          <p:nvPr/>
        </p:nvCxnSpPr>
        <p:spPr>
          <a:xfrm>
            <a:off x="6324600" y="6553200"/>
            <a:ext cx="8382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down)">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down)">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down)">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down)">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down)">
                                      <p:cBhvr>
                                        <p:cTn id="4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5"/>
          <p:cNvSpPr>
            <a:spLocks noGrp="1"/>
          </p:cNvSpPr>
          <p:nvPr>
            <p:ph sz="quarter" idx="4"/>
          </p:nvPr>
        </p:nvSpPr>
        <p:spPr>
          <a:xfrm>
            <a:off x="990600" y="304800"/>
            <a:ext cx="7924800" cy="5638800"/>
          </a:xfrm>
        </p:spPr>
        <p:txBody>
          <a:bodyPr>
            <a:normAutofit/>
          </a:bodyPr>
          <a:lstStyle/>
          <a:p>
            <a:r>
              <a:rPr lang="en-US" dirty="0" smtClean="0"/>
              <a:t>Cause: poorly managed gold standard</a:t>
            </a:r>
          </a:p>
          <a:p>
            <a:pPr lvl="1"/>
            <a:r>
              <a:rPr lang="en-US" dirty="0" smtClean="0"/>
              <a:t>Tightening of monetary policy from 1928-1929 to stem speculation and preserve gold standard</a:t>
            </a:r>
          </a:p>
          <a:p>
            <a:pPr lvl="2"/>
            <a:r>
              <a:rPr lang="en-US" dirty="0" smtClean="0"/>
              <a:t>Monetary contractions are associated with falling prices, output and unemployment</a:t>
            </a:r>
          </a:p>
          <a:p>
            <a:pPr lvl="1"/>
            <a:r>
              <a:rPr lang="en-US" dirty="0" smtClean="0"/>
              <a:t>Policy miscalculations transmitted abroad via the gold standard </a:t>
            </a:r>
          </a:p>
          <a:p>
            <a:pPr lvl="1"/>
            <a:r>
              <a:rPr lang="en-US" dirty="0" smtClean="0"/>
              <a:t>See universal patterns of </a:t>
            </a:r>
            <a:r>
              <a:rPr lang="en-US" dirty="0" smtClean="0">
                <a:solidFill>
                  <a:srgbClr val="00B050"/>
                </a:solidFill>
              </a:rPr>
              <a:t>DEFLATION</a:t>
            </a:r>
          </a:p>
          <a:p>
            <a:r>
              <a:rPr lang="en-US" dirty="0" smtClean="0"/>
              <a:t>Lack of proper financial structure and regulations</a:t>
            </a:r>
          </a:p>
          <a:p>
            <a:r>
              <a:rPr lang="en-US" dirty="0" smtClean="0"/>
              <a:t>Did not provide enough credit to borrowers</a:t>
            </a:r>
          </a:p>
          <a:p>
            <a:pPr marL="448056" lvl="1" indent="-384048">
              <a:buSzPct val="80000"/>
              <a:buFont typeface="Wingdings 2"/>
              <a:buChar char=""/>
            </a:pPr>
            <a:r>
              <a:rPr lang="en-US" sz="2400" dirty="0" smtClean="0"/>
              <a:t>The Federal Reserve failed to act with high unemployment and deflation</a:t>
            </a:r>
          </a:p>
          <a:p>
            <a:pPr marL="448056" lvl="1" indent="-384048">
              <a:buSzPct val="80000"/>
              <a:buNone/>
            </a:pPr>
            <a:endParaRPr lang="en-US" sz="2400" dirty="0" smtClean="0"/>
          </a:p>
          <a:p>
            <a:pPr marL="448056" lvl="1" indent="-384048">
              <a:buSzPct val="80000"/>
              <a:buFont typeface="Wingdings 2"/>
              <a:buChar char=""/>
            </a:pPr>
            <a:endParaRPr lang="en-US" dirty="0" smtClean="0"/>
          </a:p>
        </p:txBody>
      </p:sp>
      <p:sp>
        <p:nvSpPr>
          <p:cNvPr id="8" name="Text Placeholder 4"/>
          <p:cNvSpPr>
            <a:spLocks noGrp="1"/>
          </p:cNvSpPr>
          <p:nvPr>
            <p:ph type="body" sz="half" idx="3"/>
          </p:nvPr>
        </p:nvSpPr>
        <p:spPr>
          <a:xfrm>
            <a:off x="228600" y="304800"/>
            <a:ext cx="581024" cy="6172200"/>
          </a:xfrm>
        </p:spPr>
        <p:txBody>
          <a:bodyPr>
            <a:normAutofit/>
          </a:bodyPr>
          <a:lstStyle/>
          <a:p>
            <a:r>
              <a:rPr lang="en-US" b="1" dirty="0" smtClean="0"/>
              <a:t>Monetary Policy Failures:</a:t>
            </a:r>
            <a:endParaRPr lang="en-US" b="1" dirty="0"/>
          </a:p>
        </p:txBody>
      </p:sp>
      <p:sp>
        <p:nvSpPr>
          <p:cNvPr id="9" name="TextBox 8"/>
          <p:cNvSpPr txBox="1"/>
          <p:nvPr/>
        </p:nvSpPr>
        <p:spPr>
          <a:xfrm>
            <a:off x="1981200" y="5943600"/>
            <a:ext cx="6781800" cy="646331"/>
          </a:xfrm>
          <a:prstGeom prst="rect">
            <a:avLst/>
          </a:prstGeom>
          <a:noFill/>
        </p:spPr>
        <p:txBody>
          <a:bodyPr wrap="square" rtlCol="0">
            <a:spAutoFit/>
          </a:bodyPr>
          <a:lstStyle/>
          <a:p>
            <a:pPr algn="ctr"/>
            <a:r>
              <a:rPr lang="en-US" b="1" dirty="0" smtClean="0">
                <a:solidFill>
                  <a:srgbClr val="FFFF00"/>
                </a:solidFill>
              </a:rPr>
              <a:t>In summary: Tight monetary policy leads to falling prices, steep declines in output, and high unemployment</a:t>
            </a:r>
            <a:endParaRPr lang="en-US" b="1" dirty="0">
              <a:solidFill>
                <a:srgbClr val="FFFF0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818382"/>
            <a:ext cx="7696200" cy="1508105"/>
          </a:xfrm>
          <a:prstGeom prst="rect">
            <a:avLst/>
          </a:prstGeom>
          <a:noFill/>
        </p:spPr>
        <p:txBody>
          <a:bodyPr wrap="square" rtlCol="0">
            <a:spAutoFit/>
          </a:bodyPr>
          <a:lstStyle/>
          <a:p>
            <a:pPr algn="ctr"/>
            <a:r>
              <a:rPr lang="en-US" sz="4600" dirty="0" smtClean="0">
                <a:solidFill>
                  <a:srgbClr val="FFC000"/>
                </a:solidFill>
                <a:effectLst>
                  <a:outerShdw blurRad="38100" dist="38100" dir="2700000" algn="tl">
                    <a:srgbClr val="000000">
                      <a:alpha val="43137"/>
                    </a:srgbClr>
                  </a:outerShdw>
                </a:effectLst>
              </a:rPr>
              <a:t>Lessons Learned From the Great Depression</a:t>
            </a:r>
            <a:endParaRPr lang="en-US" sz="4600" dirty="0">
              <a:solidFill>
                <a:srgbClr val="FFC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2400" y="228600"/>
            <a:ext cx="8763000" cy="646331"/>
          </a:xfrm>
          <a:prstGeom prst="rect">
            <a:avLst/>
          </a:prstGeom>
          <a:noFill/>
        </p:spPr>
        <p:txBody>
          <a:bodyPr wrap="square" rtlCol="0">
            <a:spAutoFit/>
          </a:bodyPr>
          <a:lstStyle/>
          <a:p>
            <a:pPr algn="ctr"/>
            <a:r>
              <a:rPr lang="en-US" sz="3600" dirty="0" smtClean="0">
                <a:solidFill>
                  <a:srgbClr val="FFC000"/>
                </a:solidFill>
                <a:effectLst>
                  <a:outerShdw blurRad="38100" dist="38100" dir="2700000" algn="tl">
                    <a:srgbClr val="000000">
                      <a:alpha val="43137"/>
                    </a:srgbClr>
                  </a:outerShdw>
                </a:effectLst>
              </a:rPr>
              <a:t>Reconsidering the Fed’s Mandate</a:t>
            </a:r>
            <a:endParaRPr lang="en-US" sz="3600" dirty="0">
              <a:solidFill>
                <a:srgbClr val="FFC000"/>
              </a:solidFill>
              <a:effectLst>
                <a:outerShdw blurRad="38100" dist="38100" dir="2700000" algn="tl">
                  <a:srgbClr val="000000">
                    <a:alpha val="43137"/>
                  </a:srgbClr>
                </a:outerShdw>
              </a:effectLst>
            </a:endParaRPr>
          </a:p>
        </p:txBody>
      </p:sp>
      <p:sp>
        <p:nvSpPr>
          <p:cNvPr id="9" name="Rectangle 8"/>
          <p:cNvSpPr/>
          <p:nvPr/>
        </p:nvSpPr>
        <p:spPr>
          <a:xfrm>
            <a:off x="685800" y="1295400"/>
            <a:ext cx="7696200" cy="4832092"/>
          </a:xfrm>
          <a:prstGeom prst="rect">
            <a:avLst/>
          </a:prstGeom>
        </p:spPr>
        <p:txBody>
          <a:bodyPr wrap="square">
            <a:spAutoFit/>
          </a:bodyPr>
          <a:lstStyle/>
          <a:p>
            <a:pPr>
              <a:buFont typeface="Arial" pitchFamily="34" charset="0"/>
              <a:buChar char="•"/>
            </a:pPr>
            <a:r>
              <a:rPr lang="en-US" sz="2000" dirty="0" smtClean="0"/>
              <a:t>The responsibility of the Federal Reserve:</a:t>
            </a:r>
          </a:p>
          <a:p>
            <a:endParaRPr lang="en-US" sz="2000" dirty="0" smtClean="0"/>
          </a:p>
          <a:p>
            <a:r>
              <a:rPr lang="en-US" sz="2000" i="1" dirty="0" smtClean="0"/>
              <a:t>The Board of Governors of the Federal Reserve System and the Federal Open Market Committee shall maintain long run growth of the monetary and credit aggregates commensurate with the economy's long run potential to increase production, so as to promote effectively the goals of </a:t>
            </a:r>
            <a:r>
              <a:rPr lang="en-US" sz="2200" b="1" i="1" dirty="0" smtClean="0">
                <a:solidFill>
                  <a:srgbClr val="FFC000"/>
                </a:solidFill>
              </a:rPr>
              <a:t>maximum employment</a:t>
            </a:r>
            <a:r>
              <a:rPr lang="en-US" sz="2200" b="1" i="1" dirty="0" smtClean="0"/>
              <a:t>, </a:t>
            </a:r>
            <a:r>
              <a:rPr lang="en-US" sz="2200" b="1" i="1" dirty="0" smtClean="0">
                <a:solidFill>
                  <a:srgbClr val="FFC000"/>
                </a:solidFill>
              </a:rPr>
              <a:t>stable prices</a:t>
            </a:r>
            <a:r>
              <a:rPr lang="en-US" sz="2000" i="1" dirty="0" smtClean="0"/>
              <a:t>, and </a:t>
            </a:r>
            <a:r>
              <a:rPr lang="en-US" sz="2200" b="1" i="1" dirty="0" smtClean="0">
                <a:solidFill>
                  <a:srgbClr val="FFC000"/>
                </a:solidFill>
              </a:rPr>
              <a:t>moderate long-term interest rates</a:t>
            </a:r>
            <a:r>
              <a:rPr lang="en-US" sz="2200" b="1" i="1" dirty="0" smtClean="0"/>
              <a:t>. </a:t>
            </a:r>
          </a:p>
          <a:p>
            <a:pPr algn="r"/>
            <a:r>
              <a:rPr lang="en-US" sz="2000" dirty="0" smtClean="0"/>
              <a:t>-The Federal Reserve Act</a:t>
            </a:r>
          </a:p>
          <a:p>
            <a:endParaRPr lang="en-US" sz="2000" i="1" dirty="0" smtClean="0">
              <a:solidFill>
                <a:srgbClr val="FF0000"/>
              </a:solidFill>
            </a:endParaRPr>
          </a:p>
          <a:p>
            <a:pPr>
              <a:buFont typeface="Arial" pitchFamily="34" charset="0"/>
              <a:buChar char="•"/>
            </a:pPr>
            <a:r>
              <a:rPr lang="en-US" sz="2800" dirty="0" smtClean="0"/>
              <a:t>This is known as the </a:t>
            </a:r>
            <a:r>
              <a:rPr lang="en-US" sz="2800" dirty="0" smtClean="0">
                <a:solidFill>
                  <a:schemeClr val="accent6">
                    <a:lumMod val="75000"/>
                  </a:schemeClr>
                </a:solidFill>
              </a:rPr>
              <a:t>Dual Mandate </a:t>
            </a:r>
            <a:r>
              <a:rPr lang="en-US" sz="2800" dirty="0" smtClean="0"/>
              <a:t>of:</a:t>
            </a:r>
          </a:p>
          <a:p>
            <a:pPr lvl="1"/>
            <a:r>
              <a:rPr lang="en-US" sz="2800" dirty="0" smtClean="0"/>
              <a:t> (1) Maximum  employment </a:t>
            </a:r>
          </a:p>
          <a:p>
            <a:pPr lvl="1"/>
            <a:r>
              <a:rPr lang="en-US" sz="2800" dirty="0" smtClean="0"/>
              <a:t> (2) Price stability</a:t>
            </a:r>
            <a:endParaRPr lang="en-US" sz="2800" dirty="0"/>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28600"/>
            <a:ext cx="8458200" cy="769441"/>
          </a:xfrm>
          <a:prstGeom prst="rect">
            <a:avLst/>
          </a:prstGeom>
        </p:spPr>
        <p:txBody>
          <a:bodyPr wrap="square">
            <a:spAutoFit/>
          </a:bodyPr>
          <a:lstStyle/>
          <a:p>
            <a:pPr algn="ctr"/>
            <a:r>
              <a:rPr lang="en-US" sz="4400" dirty="0" smtClean="0">
                <a:solidFill>
                  <a:srgbClr val="FFC000"/>
                </a:solidFill>
                <a:effectLst>
                  <a:outerShdw blurRad="38100" dist="38100" dir="2700000" algn="tl">
                    <a:srgbClr val="000000">
                      <a:alpha val="43137"/>
                    </a:srgbClr>
                  </a:outerShdw>
                </a:effectLst>
              </a:rPr>
              <a:t>Definition of the Dual Mandate</a:t>
            </a:r>
            <a:endParaRPr lang="en-US" sz="4400" dirty="0">
              <a:solidFill>
                <a:srgbClr val="FFC000"/>
              </a:solidFill>
              <a:effectLst>
                <a:outerShdw blurRad="38100" dist="38100" dir="2700000" algn="tl">
                  <a:srgbClr val="000000">
                    <a:alpha val="43137"/>
                  </a:srgbClr>
                </a:outerShdw>
              </a:effectLst>
            </a:endParaRPr>
          </a:p>
        </p:txBody>
      </p:sp>
      <p:sp>
        <p:nvSpPr>
          <p:cNvPr id="3" name="TextBox 2"/>
          <p:cNvSpPr txBox="1"/>
          <p:nvPr/>
        </p:nvSpPr>
        <p:spPr>
          <a:xfrm>
            <a:off x="1066800" y="1676400"/>
            <a:ext cx="7086600" cy="4524315"/>
          </a:xfrm>
          <a:prstGeom prst="rect">
            <a:avLst/>
          </a:prstGeom>
          <a:noFill/>
        </p:spPr>
        <p:txBody>
          <a:bodyPr wrap="square" rtlCol="0">
            <a:spAutoFit/>
          </a:bodyPr>
          <a:lstStyle/>
          <a:p>
            <a:r>
              <a:rPr lang="en-US" sz="2800" i="1" dirty="0" smtClean="0"/>
              <a:t>Price Stability</a:t>
            </a:r>
            <a:r>
              <a:rPr lang="en-US" sz="2800" dirty="0" smtClean="0"/>
              <a:t>: Low and stable inflation.</a:t>
            </a:r>
          </a:p>
          <a:p>
            <a:pPr lvl="1">
              <a:buFont typeface="Arial" pitchFamily="34" charset="0"/>
              <a:buChar char="•"/>
            </a:pPr>
            <a:r>
              <a:rPr lang="en-US" sz="2800" dirty="0" smtClean="0"/>
              <a:t> Fed did not use monetary policy to prevent deflation.</a:t>
            </a:r>
          </a:p>
          <a:p>
            <a:pPr lvl="1"/>
            <a:endParaRPr lang="en-US" sz="2800" dirty="0" smtClean="0"/>
          </a:p>
          <a:p>
            <a:r>
              <a:rPr lang="en-US" sz="2800" i="1" dirty="0" smtClean="0"/>
              <a:t>Maximum employment</a:t>
            </a:r>
            <a:r>
              <a:rPr lang="en-US" sz="2800" dirty="0" smtClean="0"/>
              <a:t>: The level of employment where the economy functions at its potential.</a:t>
            </a:r>
          </a:p>
          <a:p>
            <a:pPr lvl="1">
              <a:buFont typeface="Arial" pitchFamily="34" charset="0"/>
              <a:buChar char="•"/>
            </a:pPr>
            <a:r>
              <a:rPr lang="en-US" sz="2800" dirty="0" smtClean="0"/>
              <a:t> Falling prices led to a collapse in output and employment</a:t>
            </a:r>
          </a:p>
          <a:p>
            <a:pPr>
              <a:buFont typeface="Arial" pitchFamily="34" charset="0"/>
              <a:buChar char="•"/>
            </a:pPr>
            <a:endParaRPr lang="en-US" dirty="0" smtClean="0"/>
          </a:p>
          <a:p>
            <a:pPr lvl="1">
              <a:buFont typeface="Arial" pitchFamily="34" charset="0"/>
              <a:buChar char="•"/>
            </a:pP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effectLst>
                  <a:outerShdw blurRad="38100" dist="38100" dir="2700000" algn="tl">
                    <a:srgbClr val="000000">
                      <a:alpha val="43137"/>
                    </a:srgbClr>
                  </a:outerShdw>
                </a:effectLst>
              </a:rPr>
              <a:t>Regional Banks</a:t>
            </a:r>
            <a:endParaRPr lang="en-US" dirty="0">
              <a:solidFill>
                <a:srgbClr val="FFC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57200" y="1371600"/>
            <a:ext cx="7924800" cy="4525963"/>
          </a:xfrm>
        </p:spPr>
        <p:txBody>
          <a:bodyPr>
            <a:normAutofit/>
          </a:bodyPr>
          <a:lstStyle/>
          <a:p>
            <a:r>
              <a:rPr lang="en-US" dirty="0" smtClean="0"/>
              <a:t>Regional reserve bank examiners monitor whether banks are taking on too much risk.</a:t>
            </a:r>
          </a:p>
          <a:p>
            <a:r>
              <a:rPr lang="en-US" dirty="0" smtClean="0"/>
              <a:t>Examiners also ensure that banks comply with all state and federal laws. </a:t>
            </a:r>
          </a:p>
          <a:p>
            <a:endParaRPr lang="en-US" dirty="0"/>
          </a:p>
        </p:txBody>
      </p:sp>
      <p:pic>
        <p:nvPicPr>
          <p:cNvPr id="4" name="Content Placeholder 3" descr="2000px-Federal_Reserve_Districts_Map.svg.png"/>
          <p:cNvPicPr>
            <a:picLocks noChangeAspect="1"/>
          </p:cNvPicPr>
          <p:nvPr/>
        </p:nvPicPr>
        <p:blipFill>
          <a:blip r:embed="rId3" cstate="print"/>
          <a:stretch>
            <a:fillRect/>
          </a:stretch>
        </p:blipFill>
        <p:spPr>
          <a:xfrm>
            <a:off x="2362200" y="3962400"/>
            <a:ext cx="4345794" cy="2763926"/>
          </a:xfrm>
          <a:prstGeom prst="rect">
            <a:avLst/>
          </a:prstGeom>
        </p:spPr>
      </p:pic>
    </p:spTree>
    <p:extLst>
      <p:ext uri="{BB962C8B-B14F-4D97-AF65-F5344CB8AC3E}">
        <p14:creationId xmlns:p14="http://schemas.microsoft.com/office/powerpoint/2010/main" val="40487057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152400"/>
            <a:ext cx="8458200" cy="769441"/>
          </a:xfrm>
          <a:prstGeom prst="rect">
            <a:avLst/>
          </a:prstGeom>
        </p:spPr>
        <p:txBody>
          <a:bodyPr wrap="square">
            <a:spAutoFit/>
          </a:bodyPr>
          <a:lstStyle/>
          <a:p>
            <a:pPr algn="ctr"/>
            <a:r>
              <a:rPr lang="en-US" sz="4400" dirty="0" smtClean="0">
                <a:solidFill>
                  <a:srgbClr val="FFC000"/>
                </a:solidFill>
                <a:effectLst>
                  <a:outerShdw blurRad="38100" dist="38100" dir="2700000" algn="tl">
                    <a:srgbClr val="000000">
                      <a:alpha val="43137"/>
                    </a:srgbClr>
                  </a:outerShdw>
                </a:effectLst>
              </a:rPr>
              <a:t>FDR: Deposit Insurance</a:t>
            </a:r>
            <a:endParaRPr lang="en-US" sz="4400" dirty="0">
              <a:solidFill>
                <a:srgbClr val="FFC000"/>
              </a:solidFill>
              <a:effectLst>
                <a:outerShdw blurRad="38100" dist="38100" dir="2700000" algn="tl">
                  <a:srgbClr val="000000">
                    <a:alpha val="43137"/>
                  </a:srgbClr>
                </a:outerShdw>
              </a:effectLst>
            </a:endParaRPr>
          </a:p>
        </p:txBody>
      </p:sp>
      <p:sp>
        <p:nvSpPr>
          <p:cNvPr id="5" name="Content Placeholder 4"/>
          <p:cNvSpPr>
            <a:spLocks noGrp="1"/>
          </p:cNvSpPr>
          <p:nvPr>
            <p:ph sz="half" idx="1"/>
          </p:nvPr>
        </p:nvSpPr>
        <p:spPr>
          <a:xfrm>
            <a:off x="457200" y="1295400"/>
            <a:ext cx="4038600" cy="4830763"/>
          </a:xfrm>
        </p:spPr>
        <p:txBody>
          <a:bodyPr>
            <a:normAutofit fontScale="92500" lnSpcReduction="10000"/>
          </a:bodyPr>
          <a:lstStyle/>
          <a:p>
            <a:r>
              <a:rPr lang="en-US" dirty="0" smtClean="0"/>
              <a:t>After 1929, bank runs continued and many people hoarded gold, making the Gold Standard untenable.</a:t>
            </a:r>
          </a:p>
          <a:p>
            <a:pPr>
              <a:buNone/>
            </a:pPr>
            <a:endParaRPr lang="en-US" dirty="0" smtClean="0"/>
          </a:p>
          <a:p>
            <a:r>
              <a:rPr lang="en-US" dirty="0" smtClean="0"/>
              <a:t>March 1933: FDR declares </a:t>
            </a:r>
            <a:r>
              <a:rPr lang="en-US" dirty="0" smtClean="0">
                <a:solidFill>
                  <a:schemeClr val="accent6">
                    <a:lumMod val="75000"/>
                  </a:schemeClr>
                </a:solidFill>
              </a:rPr>
              <a:t>nationwide bank moratorium</a:t>
            </a:r>
            <a:r>
              <a:rPr lang="en-US" dirty="0" smtClean="0"/>
              <a:t>, stops gold payouts, and issues “</a:t>
            </a:r>
            <a:r>
              <a:rPr lang="en-US" dirty="0" smtClean="0">
                <a:solidFill>
                  <a:schemeClr val="accent6">
                    <a:lumMod val="75000"/>
                  </a:schemeClr>
                </a:solidFill>
              </a:rPr>
              <a:t>deposit insurance</a:t>
            </a:r>
            <a:r>
              <a:rPr lang="en-US" dirty="0" smtClean="0"/>
              <a:t>” to prevent further bank runs.</a:t>
            </a:r>
          </a:p>
        </p:txBody>
      </p:sp>
      <p:pic>
        <p:nvPicPr>
          <p:cNvPr id="5122" name="Picture 2" descr="http://www.thefinancialphysician.com/blog/wp-content/uploads/2012/03/fdr.jpg"/>
          <p:cNvPicPr>
            <a:picLocks noChangeAspect="1" noChangeArrowheads="1"/>
          </p:cNvPicPr>
          <p:nvPr/>
        </p:nvPicPr>
        <p:blipFill>
          <a:blip r:embed="rId3"/>
          <a:srcRect/>
          <a:stretch>
            <a:fillRect/>
          </a:stretch>
        </p:blipFill>
        <p:spPr bwMode="auto">
          <a:xfrm>
            <a:off x="4514850" y="847725"/>
            <a:ext cx="4629150" cy="6010275"/>
          </a:xfrm>
          <a:prstGeom prst="rect">
            <a:avLst/>
          </a:prstGeom>
          <a:noFill/>
        </p:spPr>
      </p:pic>
      <p:pic>
        <p:nvPicPr>
          <p:cNvPr id="54278" name="Picture 6" descr="https://encrypted-tbn3.gstatic.com/images?q=tbn:ANd9GcRAbuLWhwbSax60f1J92kxoj1P5PzCMdkmCVmIKp6nBpKa34VPvEg"/>
          <p:cNvPicPr>
            <a:picLocks noChangeAspect="1" noChangeArrowheads="1"/>
          </p:cNvPicPr>
          <p:nvPr/>
        </p:nvPicPr>
        <p:blipFill>
          <a:blip r:embed="rId4"/>
          <a:srcRect/>
          <a:stretch>
            <a:fillRect/>
          </a:stretch>
        </p:blipFill>
        <p:spPr bwMode="auto">
          <a:xfrm>
            <a:off x="4876800" y="2362200"/>
            <a:ext cx="3886200" cy="2990552"/>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90601"/>
            <a:ext cx="4038600" cy="5257800"/>
          </a:xfrm>
        </p:spPr>
        <p:txBody>
          <a:bodyPr>
            <a:normAutofit lnSpcReduction="10000"/>
          </a:bodyPr>
          <a:lstStyle/>
          <a:p>
            <a:r>
              <a:rPr lang="en-US" dirty="0" smtClean="0"/>
              <a:t>Countries on the gold standard experienced deflation</a:t>
            </a:r>
          </a:p>
          <a:p>
            <a:pPr>
              <a:buNone/>
            </a:pPr>
            <a:endParaRPr lang="en-US" dirty="0" smtClean="0"/>
          </a:p>
          <a:p>
            <a:r>
              <a:rPr lang="en-US" dirty="0" smtClean="0"/>
              <a:t>Only escaped by abandoning the gold standard</a:t>
            </a:r>
          </a:p>
          <a:p>
            <a:pPr>
              <a:buNone/>
            </a:pPr>
            <a:endParaRPr lang="en-US" dirty="0" smtClean="0"/>
          </a:p>
          <a:p>
            <a:r>
              <a:rPr lang="en-US" dirty="0" smtClean="0"/>
              <a:t>Re-established domestic monetary policy as we have today</a:t>
            </a:r>
            <a:endParaRPr lang="en-US" dirty="0"/>
          </a:p>
        </p:txBody>
      </p:sp>
      <p:sp>
        <p:nvSpPr>
          <p:cNvPr id="5" name="Rectangle 4"/>
          <p:cNvSpPr/>
          <p:nvPr/>
        </p:nvSpPr>
        <p:spPr>
          <a:xfrm>
            <a:off x="381000" y="152400"/>
            <a:ext cx="8458200" cy="769441"/>
          </a:xfrm>
          <a:prstGeom prst="rect">
            <a:avLst/>
          </a:prstGeom>
        </p:spPr>
        <p:txBody>
          <a:bodyPr wrap="square">
            <a:spAutoFit/>
          </a:bodyPr>
          <a:lstStyle/>
          <a:p>
            <a:pPr algn="ctr"/>
            <a:r>
              <a:rPr lang="en-US" sz="4400" dirty="0" smtClean="0">
                <a:solidFill>
                  <a:srgbClr val="FFC000"/>
                </a:solidFill>
                <a:effectLst>
                  <a:outerShdw blurRad="38100" dist="38100" dir="2700000" algn="tl">
                    <a:srgbClr val="000000">
                      <a:alpha val="43137"/>
                    </a:srgbClr>
                  </a:outerShdw>
                </a:effectLst>
              </a:rPr>
              <a:t>FDR: US off Gold Standard</a:t>
            </a:r>
            <a:endParaRPr lang="en-US" sz="4400" dirty="0">
              <a:solidFill>
                <a:srgbClr val="FFC000"/>
              </a:solidFill>
              <a:effectLst>
                <a:outerShdw blurRad="38100" dist="38100" dir="2700000" algn="tl">
                  <a:srgbClr val="000000">
                    <a:alpha val="43137"/>
                  </a:srgbClr>
                </a:outerShdw>
              </a:effectLst>
            </a:endParaRPr>
          </a:p>
        </p:txBody>
      </p:sp>
      <p:pic>
        <p:nvPicPr>
          <p:cNvPr id="2050" name="Picture 2" descr="gold_standard.jpg"/>
          <p:cNvPicPr>
            <a:picLocks noChangeAspect="1" noChangeArrowheads="1"/>
          </p:cNvPicPr>
          <p:nvPr/>
        </p:nvPicPr>
        <p:blipFill>
          <a:blip r:embed="rId2"/>
          <a:srcRect/>
          <a:stretch>
            <a:fillRect/>
          </a:stretch>
        </p:blipFill>
        <p:spPr bwMode="auto">
          <a:xfrm>
            <a:off x="4953000" y="914400"/>
            <a:ext cx="3619500" cy="5715000"/>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90601"/>
            <a:ext cx="4038600" cy="5257800"/>
          </a:xfrm>
        </p:spPr>
        <p:txBody>
          <a:bodyPr>
            <a:normAutofit fontScale="92500" lnSpcReduction="20000"/>
          </a:bodyPr>
          <a:lstStyle/>
          <a:p>
            <a:r>
              <a:rPr lang="en-US" dirty="0" smtClean="0"/>
              <a:t>June 5, 1933: Congress takes steps to </a:t>
            </a:r>
            <a:r>
              <a:rPr lang="en-US" dirty="0" smtClean="0">
                <a:solidFill>
                  <a:schemeClr val="accent6">
                    <a:lumMod val="75000"/>
                  </a:schemeClr>
                </a:solidFill>
              </a:rPr>
              <a:t>move away from the Gold Standard</a:t>
            </a:r>
            <a:r>
              <a:rPr lang="en-US" dirty="0" smtClean="0">
                <a:solidFill>
                  <a:srgbClr val="00B050"/>
                </a:solidFill>
              </a:rPr>
              <a:t> </a:t>
            </a:r>
            <a:r>
              <a:rPr lang="en-US" dirty="0" smtClean="0"/>
              <a:t>and stabilize monetary policy. </a:t>
            </a:r>
          </a:p>
          <a:p>
            <a:pPr lvl="1"/>
            <a:r>
              <a:rPr lang="en-US" dirty="0" smtClean="0"/>
              <a:t>Monetary policy becomes less tight</a:t>
            </a:r>
          </a:p>
          <a:p>
            <a:pPr lvl="1"/>
            <a:r>
              <a:rPr lang="en-US" dirty="0" smtClean="0"/>
              <a:t>Deflation stops</a:t>
            </a:r>
          </a:p>
          <a:p>
            <a:pPr lvl="1"/>
            <a:r>
              <a:rPr lang="en-US" dirty="0" smtClean="0"/>
              <a:t>Economy starts to recovery, slowly</a:t>
            </a:r>
          </a:p>
          <a:p>
            <a:pPr lvl="1">
              <a:buNone/>
            </a:pPr>
            <a:endParaRPr lang="en-US" dirty="0" smtClean="0"/>
          </a:p>
          <a:p>
            <a:r>
              <a:rPr lang="en-US" dirty="0" smtClean="0"/>
              <a:t>August 15, 1971: Nixon ends fixed US$ to gold conversion rate, completely ending gold standard.</a:t>
            </a:r>
          </a:p>
          <a:p>
            <a:endParaRPr lang="en-US" dirty="0"/>
          </a:p>
        </p:txBody>
      </p:sp>
      <p:sp>
        <p:nvSpPr>
          <p:cNvPr id="5" name="Rectangle 4"/>
          <p:cNvSpPr/>
          <p:nvPr/>
        </p:nvSpPr>
        <p:spPr>
          <a:xfrm>
            <a:off x="381000" y="152400"/>
            <a:ext cx="8458200" cy="769441"/>
          </a:xfrm>
          <a:prstGeom prst="rect">
            <a:avLst/>
          </a:prstGeom>
        </p:spPr>
        <p:txBody>
          <a:bodyPr wrap="square">
            <a:spAutoFit/>
          </a:bodyPr>
          <a:lstStyle/>
          <a:p>
            <a:pPr algn="ctr"/>
            <a:r>
              <a:rPr lang="en-US" sz="4400" dirty="0" smtClean="0">
                <a:solidFill>
                  <a:srgbClr val="FFC000"/>
                </a:solidFill>
                <a:effectLst>
                  <a:outerShdw blurRad="38100" dist="38100" dir="2700000" algn="tl">
                    <a:srgbClr val="000000">
                      <a:alpha val="43137"/>
                    </a:srgbClr>
                  </a:outerShdw>
                </a:effectLst>
              </a:rPr>
              <a:t>FDR: US off Gold Standard</a:t>
            </a:r>
            <a:endParaRPr lang="en-US" sz="4400" dirty="0">
              <a:solidFill>
                <a:srgbClr val="FFC000"/>
              </a:solidFill>
              <a:effectLst>
                <a:outerShdw blurRad="38100" dist="38100" dir="2700000" algn="tl">
                  <a:srgbClr val="000000">
                    <a:alpha val="43137"/>
                  </a:srgbClr>
                </a:outerShdw>
              </a:effectLst>
            </a:endParaRPr>
          </a:p>
        </p:txBody>
      </p:sp>
      <p:pic>
        <p:nvPicPr>
          <p:cNvPr id="6" name="Picture 4" descr="http://1.bp.blogspot.com/-B0vCIKNNg2U/TsA6VKhi_dI/AAAAAAAAXGM/irKGBOFQGvk/s400/dollars%2Band%2Bgold%2Bmy2ndpic.jpg"/>
          <p:cNvPicPr>
            <a:picLocks noChangeAspect="1" noChangeArrowheads="1"/>
          </p:cNvPicPr>
          <p:nvPr/>
        </p:nvPicPr>
        <p:blipFill>
          <a:blip r:embed="rId2"/>
          <a:srcRect/>
          <a:stretch>
            <a:fillRect/>
          </a:stretch>
        </p:blipFill>
        <p:spPr bwMode="auto">
          <a:xfrm>
            <a:off x="4572000" y="1143000"/>
            <a:ext cx="4354285" cy="4876800"/>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04" y="4734301"/>
            <a:ext cx="1524000" cy="1740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272723" y="6418307"/>
            <a:ext cx="1501588" cy="276999"/>
          </a:xfrm>
          <a:prstGeom prst="rect">
            <a:avLst/>
          </a:prstGeom>
          <a:noFill/>
        </p:spPr>
        <p:txBody>
          <a:bodyPr wrap="square" rtlCol="0">
            <a:spAutoFit/>
          </a:bodyPr>
          <a:lstStyle/>
          <a:p>
            <a:pPr algn="ctr"/>
            <a:r>
              <a:rPr lang="en-US" sz="1200" dirty="0" smtClean="0">
                <a:latin typeface="BankGothic Md BT" pitchFamily="34" charset="0"/>
              </a:rPr>
              <a:t>Christine </a:t>
            </a:r>
            <a:r>
              <a:rPr lang="en-US" sz="1200" dirty="0" err="1" smtClean="0">
                <a:latin typeface="BankGothic Md BT" pitchFamily="34" charset="0"/>
              </a:rPr>
              <a:t>Garnier</a:t>
            </a:r>
            <a:endParaRPr lang="en-US" sz="1200" dirty="0" smtClean="0">
              <a:latin typeface="BankGothic Md BT" pitchFamily="34" charset="0"/>
            </a:endParaRPr>
          </a:p>
        </p:txBody>
      </p:sp>
      <p:pic>
        <p:nvPicPr>
          <p:cNvPr id="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425" y="228600"/>
            <a:ext cx="1467892"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364611" y="1905000"/>
            <a:ext cx="1371706" cy="276999"/>
          </a:xfrm>
          <a:prstGeom prst="rect">
            <a:avLst/>
          </a:prstGeom>
          <a:noFill/>
        </p:spPr>
        <p:txBody>
          <a:bodyPr wrap="square" rtlCol="0">
            <a:spAutoFit/>
          </a:bodyPr>
          <a:lstStyle/>
          <a:p>
            <a:pPr algn="ctr"/>
            <a:r>
              <a:rPr lang="en-US" sz="1200" dirty="0" smtClean="0">
                <a:latin typeface="BankGothic Md BT" pitchFamily="34" charset="0"/>
              </a:rPr>
              <a:t>Robert </a:t>
            </a:r>
            <a:r>
              <a:rPr lang="en-US" sz="1200" dirty="0" err="1" smtClean="0">
                <a:latin typeface="BankGothic Md BT" pitchFamily="34" charset="0"/>
              </a:rPr>
              <a:t>Argento</a:t>
            </a:r>
            <a:endParaRPr lang="en-US" sz="1200" dirty="0" smtClean="0">
              <a:latin typeface="BankGothic Md BT" pitchFamily="34" charset="0"/>
            </a:endParaRPr>
          </a:p>
        </p:txBody>
      </p:sp>
      <p:sp>
        <p:nvSpPr>
          <p:cNvPr id="22" name="TextBox 21"/>
          <p:cNvSpPr txBox="1"/>
          <p:nvPr/>
        </p:nvSpPr>
        <p:spPr>
          <a:xfrm>
            <a:off x="1916654" y="273424"/>
            <a:ext cx="7086600" cy="1600438"/>
          </a:xfrm>
          <a:prstGeom prst="rect">
            <a:avLst/>
          </a:prstGeom>
          <a:noFill/>
        </p:spPr>
        <p:txBody>
          <a:bodyPr wrap="square" rtlCol="0">
            <a:spAutoFit/>
          </a:bodyPr>
          <a:lstStyle/>
          <a:p>
            <a:r>
              <a:rPr lang="en-US" sz="1400" b="1" dirty="0" smtClean="0"/>
              <a:t>Work: </a:t>
            </a:r>
            <a:r>
              <a:rPr lang="en-US" sz="1400" dirty="0" smtClean="0"/>
              <a:t>Microeconomic Surveys, Division of Research and Statistics</a:t>
            </a:r>
            <a:endParaRPr lang="en-US" sz="1400" b="1" dirty="0" smtClean="0"/>
          </a:p>
          <a:p>
            <a:r>
              <a:rPr lang="en-US" sz="1400" b="1" dirty="0" smtClean="0"/>
              <a:t>Hometown:</a:t>
            </a:r>
            <a:r>
              <a:rPr lang="en-US" sz="1400" dirty="0" smtClean="0"/>
              <a:t> Columbia, MD</a:t>
            </a:r>
          </a:p>
          <a:p>
            <a:r>
              <a:rPr lang="en-US" sz="1400" b="1" dirty="0" smtClean="0"/>
              <a:t>College: </a:t>
            </a:r>
            <a:r>
              <a:rPr lang="en-US" sz="1400" dirty="0" smtClean="0"/>
              <a:t>University of Maryland, College Park</a:t>
            </a:r>
          </a:p>
          <a:p>
            <a:r>
              <a:rPr lang="en-US" sz="1400" b="1" dirty="0" smtClean="0"/>
              <a:t>Degree: </a:t>
            </a:r>
            <a:r>
              <a:rPr lang="en-US" sz="1400" dirty="0" smtClean="0"/>
              <a:t>B.A. Economics</a:t>
            </a:r>
          </a:p>
          <a:p>
            <a:r>
              <a:rPr lang="en-US" sz="1400" b="1" dirty="0" smtClean="0"/>
              <a:t>Future plans:</a:t>
            </a:r>
            <a:r>
              <a:rPr lang="en-US" sz="1400" dirty="0" smtClean="0"/>
              <a:t> Currently pursuing a MA in Applied Economics</a:t>
            </a:r>
          </a:p>
          <a:p>
            <a:r>
              <a:rPr lang="en-US" sz="1400" b="1" dirty="0" smtClean="0"/>
              <a:t>Favorite part of my job: </a:t>
            </a:r>
            <a:r>
              <a:rPr lang="en-US" sz="1400" dirty="0" smtClean="0"/>
              <a:t>Finding obscure details buried in surveys that teach us a lot about a person.</a:t>
            </a:r>
          </a:p>
        </p:txBody>
      </p:sp>
      <p:sp>
        <p:nvSpPr>
          <p:cNvPr id="23" name="TextBox 22"/>
          <p:cNvSpPr txBox="1"/>
          <p:nvPr/>
        </p:nvSpPr>
        <p:spPr>
          <a:xfrm>
            <a:off x="1908586" y="4855962"/>
            <a:ext cx="7086600" cy="1600438"/>
          </a:xfrm>
          <a:prstGeom prst="rect">
            <a:avLst/>
          </a:prstGeom>
          <a:noFill/>
        </p:spPr>
        <p:txBody>
          <a:bodyPr wrap="square" rtlCol="0">
            <a:spAutoFit/>
          </a:bodyPr>
          <a:lstStyle/>
          <a:p>
            <a:r>
              <a:rPr lang="en-US" sz="1400" b="1" dirty="0" smtClean="0"/>
              <a:t>Work: </a:t>
            </a:r>
            <a:r>
              <a:rPr lang="en-US" sz="1400" dirty="0" smtClean="0"/>
              <a:t>Monetary Studies Unit, Division of Monetary Affairs</a:t>
            </a:r>
            <a:endParaRPr lang="en-US" sz="1400" b="1" dirty="0" smtClean="0"/>
          </a:p>
          <a:p>
            <a:r>
              <a:rPr lang="en-US" sz="1400" b="1" dirty="0" smtClean="0"/>
              <a:t>Hometown:</a:t>
            </a:r>
            <a:r>
              <a:rPr lang="en-US" sz="1400" dirty="0" smtClean="0"/>
              <a:t> Idaho Falls, ID</a:t>
            </a:r>
          </a:p>
          <a:p>
            <a:r>
              <a:rPr lang="en-US" sz="1400" b="1" dirty="0" smtClean="0"/>
              <a:t>College: </a:t>
            </a:r>
            <a:r>
              <a:rPr lang="en-US" sz="1400" dirty="0" smtClean="0"/>
              <a:t>The Catholic University of America</a:t>
            </a:r>
          </a:p>
          <a:p>
            <a:r>
              <a:rPr lang="en-US" sz="1400" b="1" dirty="0" smtClean="0"/>
              <a:t>Degree: </a:t>
            </a:r>
            <a:r>
              <a:rPr lang="en-US" sz="1400" dirty="0" smtClean="0"/>
              <a:t>B.S. Mathematics</a:t>
            </a:r>
          </a:p>
          <a:p>
            <a:r>
              <a:rPr lang="en-US" sz="1400" b="1" dirty="0" smtClean="0"/>
              <a:t>Future plans:</a:t>
            </a:r>
            <a:r>
              <a:rPr lang="en-US" sz="1400" dirty="0" smtClean="0"/>
              <a:t> Graduate school in Economics or Public Policy</a:t>
            </a:r>
          </a:p>
          <a:p>
            <a:r>
              <a:rPr lang="en-US" sz="1400" b="1" dirty="0" smtClean="0"/>
              <a:t>Favorite part of my job: </a:t>
            </a:r>
            <a:r>
              <a:rPr lang="en-US" sz="1400" dirty="0" smtClean="0"/>
              <a:t>Getting first hand exposure to the research and policy making process.</a:t>
            </a:r>
          </a:p>
        </p:txBody>
      </p:sp>
      <p:pic>
        <p:nvPicPr>
          <p:cNvPr id="1026" name="Picture 2" descr="I:\FedEd\bios\R_Boenigk.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047" y="2275407"/>
            <a:ext cx="1504270" cy="20056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68425" y="4281100"/>
            <a:ext cx="1505886" cy="276999"/>
          </a:xfrm>
          <a:prstGeom prst="rect">
            <a:avLst/>
          </a:prstGeom>
          <a:noFill/>
        </p:spPr>
        <p:txBody>
          <a:bodyPr wrap="square" rtlCol="0">
            <a:spAutoFit/>
          </a:bodyPr>
          <a:lstStyle/>
          <a:p>
            <a:pPr algn="ctr"/>
            <a:r>
              <a:rPr lang="en-US" sz="1200" dirty="0" smtClean="0">
                <a:latin typeface="BankGothic Md BT" pitchFamily="34" charset="0"/>
              </a:rPr>
              <a:t>Rachel </a:t>
            </a:r>
            <a:r>
              <a:rPr lang="en-US" sz="1200" dirty="0" err="1" smtClean="0">
                <a:latin typeface="BankGothic Md BT" pitchFamily="34" charset="0"/>
              </a:rPr>
              <a:t>Boenigk</a:t>
            </a:r>
            <a:endParaRPr lang="en-US" sz="1200" dirty="0" smtClean="0">
              <a:latin typeface="BankGothic Md BT" pitchFamily="34" charset="0"/>
            </a:endParaRPr>
          </a:p>
        </p:txBody>
      </p:sp>
      <p:sp>
        <p:nvSpPr>
          <p:cNvPr id="10" name="TextBox 9"/>
          <p:cNvSpPr txBox="1"/>
          <p:nvPr/>
        </p:nvSpPr>
        <p:spPr>
          <a:xfrm>
            <a:off x="1916654" y="2311330"/>
            <a:ext cx="7086600" cy="2246769"/>
          </a:xfrm>
          <a:prstGeom prst="rect">
            <a:avLst/>
          </a:prstGeom>
          <a:noFill/>
        </p:spPr>
        <p:txBody>
          <a:bodyPr wrap="square" rtlCol="0">
            <a:spAutoFit/>
          </a:bodyPr>
          <a:lstStyle/>
          <a:p>
            <a:r>
              <a:rPr lang="en-US" sz="1400" b="1" dirty="0" smtClean="0"/>
              <a:t>Work: </a:t>
            </a:r>
            <a:r>
              <a:rPr lang="en-US" sz="1400" dirty="0"/>
              <a:t>Financial and Macroeconomic Stability </a:t>
            </a:r>
            <a:r>
              <a:rPr lang="en-US" sz="1400" dirty="0" smtClean="0"/>
              <a:t>Studies, </a:t>
            </a:r>
            <a:r>
              <a:rPr lang="en-US" sz="1400" dirty="0" smtClean="0"/>
              <a:t>Office </a:t>
            </a:r>
            <a:r>
              <a:rPr lang="en-US" sz="1400" dirty="0" smtClean="0"/>
              <a:t>of Financial </a:t>
            </a:r>
            <a:r>
              <a:rPr lang="en-US" sz="1400" dirty="0" smtClean="0"/>
              <a:t>Stability and Policy Research</a:t>
            </a:r>
            <a:endParaRPr lang="en-US" sz="1400" b="1" dirty="0" smtClean="0"/>
          </a:p>
          <a:p>
            <a:r>
              <a:rPr lang="en-US" sz="1400" b="1" dirty="0" smtClean="0"/>
              <a:t>Hometown:</a:t>
            </a:r>
            <a:r>
              <a:rPr lang="en-US" sz="1400" dirty="0" smtClean="0"/>
              <a:t> </a:t>
            </a:r>
            <a:r>
              <a:rPr lang="en-US" sz="1400" dirty="0" smtClean="0"/>
              <a:t>College Station, TX</a:t>
            </a:r>
            <a:endParaRPr lang="en-US" sz="1400" dirty="0" smtClean="0"/>
          </a:p>
          <a:p>
            <a:r>
              <a:rPr lang="en-US" sz="1400" b="1" dirty="0" smtClean="0"/>
              <a:t>College: </a:t>
            </a:r>
            <a:r>
              <a:rPr lang="en-US" sz="1400" b="1" dirty="0" smtClean="0"/>
              <a:t> </a:t>
            </a:r>
            <a:r>
              <a:rPr lang="en-US" sz="1400" dirty="0" smtClean="0"/>
              <a:t>Texas A&amp;M University and the George Bush School of Government and Public Service</a:t>
            </a:r>
            <a:endParaRPr lang="en-US" sz="1400" dirty="0" smtClean="0"/>
          </a:p>
          <a:p>
            <a:r>
              <a:rPr lang="en-US" sz="1400" b="1" dirty="0" smtClean="0"/>
              <a:t>Degree: </a:t>
            </a:r>
            <a:r>
              <a:rPr lang="en-US" sz="1400" dirty="0" smtClean="0"/>
              <a:t>B.A. History/Political Science, Master of Public Service Administration</a:t>
            </a:r>
            <a:endParaRPr lang="en-US" sz="1400" dirty="0" smtClean="0"/>
          </a:p>
          <a:p>
            <a:r>
              <a:rPr lang="en-US" sz="1400" b="1" dirty="0" smtClean="0"/>
              <a:t>Future plans:</a:t>
            </a:r>
            <a:r>
              <a:rPr lang="en-US" sz="1400" dirty="0" smtClean="0"/>
              <a:t> </a:t>
            </a:r>
            <a:r>
              <a:rPr lang="en-US" sz="1400" dirty="0" smtClean="0"/>
              <a:t>PhD in Economics, hopefully coming back to the Fed System as an Economist</a:t>
            </a:r>
            <a:endParaRPr lang="en-US" sz="1400" dirty="0" smtClean="0"/>
          </a:p>
          <a:p>
            <a:r>
              <a:rPr lang="en-US" sz="1400" b="1" dirty="0" smtClean="0"/>
              <a:t>Favorite part of my job: </a:t>
            </a:r>
            <a:r>
              <a:rPr lang="en-US" sz="1400" dirty="0" smtClean="0"/>
              <a:t>Directly impacting public policy that affects the entire U.S. economy.</a:t>
            </a:r>
            <a:endParaRPr lang="en-US" sz="1400" dirty="0" smtClean="0"/>
          </a:p>
        </p:txBody>
      </p:sp>
    </p:spTree>
    <p:extLst>
      <p:ext uri="{BB962C8B-B14F-4D97-AF65-F5344CB8AC3E}">
        <p14:creationId xmlns:p14="http://schemas.microsoft.com/office/powerpoint/2010/main" val="18415798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818382"/>
            <a:ext cx="7696200" cy="1508105"/>
          </a:xfrm>
          <a:prstGeom prst="rect">
            <a:avLst/>
          </a:prstGeom>
          <a:noFill/>
        </p:spPr>
        <p:txBody>
          <a:bodyPr wrap="square" rtlCol="0">
            <a:spAutoFit/>
          </a:bodyPr>
          <a:lstStyle/>
          <a:p>
            <a:pPr algn="ctr"/>
            <a:r>
              <a:rPr lang="en-US" sz="4600" dirty="0" smtClean="0">
                <a:solidFill>
                  <a:srgbClr val="FFC000"/>
                </a:solidFill>
                <a:effectLst>
                  <a:outerShdw blurRad="38100" dist="38100" dir="2700000" algn="tl">
                    <a:srgbClr val="000000">
                      <a:alpha val="43137"/>
                    </a:srgbClr>
                  </a:outerShdw>
                </a:effectLst>
              </a:rPr>
              <a:t>How does the Fed fit into the three branches of government?</a:t>
            </a:r>
            <a:endParaRPr lang="en-US" sz="4600" dirty="0">
              <a:solidFill>
                <a:srgbClr val="FFC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400" y="228601"/>
            <a:ext cx="8229600" cy="2400657"/>
          </a:xfrm>
          <a:prstGeom prst="rect">
            <a:avLst/>
          </a:prstGeom>
          <a:noFill/>
        </p:spPr>
        <p:txBody>
          <a:bodyPr wrap="square" rtlCol="0">
            <a:spAutoFit/>
          </a:bodyPr>
          <a:lstStyle/>
          <a:p>
            <a:pPr>
              <a:buFont typeface="Arial" pitchFamily="34" charset="0"/>
              <a:buChar char="•"/>
            </a:pPr>
            <a:r>
              <a:rPr lang="en-US" sz="2400" dirty="0" smtClean="0"/>
              <a:t>The Fed is an independent agency within the government!</a:t>
            </a:r>
          </a:p>
          <a:p>
            <a:endParaRPr lang="en-US" sz="600" dirty="0" smtClean="0"/>
          </a:p>
          <a:p>
            <a:pPr>
              <a:buFont typeface="Arial" pitchFamily="34" charset="0"/>
              <a:buChar char="•"/>
            </a:pPr>
            <a:r>
              <a:rPr lang="en-US" sz="2400" dirty="0" smtClean="0"/>
              <a:t>President appoints leadership.</a:t>
            </a:r>
          </a:p>
          <a:p>
            <a:endParaRPr lang="en-US" sz="600" dirty="0" smtClean="0"/>
          </a:p>
          <a:p>
            <a:pPr>
              <a:buFont typeface="Arial" pitchFamily="34" charset="0"/>
              <a:buChar char="•"/>
            </a:pPr>
            <a:r>
              <a:rPr lang="en-US" sz="2400" dirty="0" smtClean="0"/>
              <a:t>Congress authorizes the Fed to regulate the money supply.</a:t>
            </a:r>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6324600" y="3276600"/>
            <a:ext cx="2102086" cy="1395412"/>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cstate="print"/>
          <a:srcRect/>
          <a:stretch>
            <a:fillRect/>
          </a:stretch>
        </p:blipFill>
        <p:spPr bwMode="auto">
          <a:xfrm>
            <a:off x="2971800" y="3429000"/>
            <a:ext cx="2665889" cy="11430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cstate="print"/>
          <a:srcRect/>
          <a:stretch>
            <a:fillRect/>
          </a:stretch>
        </p:blipFill>
        <p:spPr bwMode="auto">
          <a:xfrm>
            <a:off x="457200" y="3429000"/>
            <a:ext cx="1727200" cy="12954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cstate="print"/>
          <a:srcRect/>
          <a:stretch>
            <a:fillRect/>
          </a:stretch>
        </p:blipFill>
        <p:spPr bwMode="auto">
          <a:xfrm>
            <a:off x="1676400" y="4953000"/>
            <a:ext cx="1727740" cy="1295400"/>
          </a:xfrm>
          <a:prstGeom prst="rect">
            <a:avLst/>
          </a:prstGeom>
          <a:noFill/>
          <a:ln w="9525">
            <a:noFill/>
            <a:miter lim="800000"/>
            <a:headEnd/>
            <a:tailEnd/>
          </a:ln>
          <a:effectLst/>
        </p:spPr>
      </p:pic>
      <p:sp>
        <p:nvSpPr>
          <p:cNvPr id="14" name="Bent-Up Arrow 13"/>
          <p:cNvSpPr/>
          <p:nvPr/>
        </p:nvSpPr>
        <p:spPr>
          <a:xfrm rot="5400000">
            <a:off x="419100" y="4991100"/>
            <a:ext cx="1295400" cy="914400"/>
          </a:xfrm>
          <a:prstGeom prst="bentUpArrow">
            <a:avLst>
              <a:gd name="adj1" fmla="val 25000"/>
              <a:gd name="adj2" fmla="val 26563"/>
              <a:gd name="adj3" fmla="val 25000"/>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57200" y="3048000"/>
            <a:ext cx="1905000" cy="307777"/>
          </a:xfrm>
          <a:prstGeom prst="rect">
            <a:avLst/>
          </a:prstGeom>
          <a:noFill/>
        </p:spPr>
        <p:txBody>
          <a:bodyPr wrap="square" rtlCol="0">
            <a:spAutoFit/>
          </a:bodyPr>
          <a:lstStyle/>
          <a:p>
            <a:r>
              <a:rPr lang="en-US" sz="1400" dirty="0" smtClean="0">
                <a:solidFill>
                  <a:srgbClr val="FFC000"/>
                </a:solidFill>
              </a:rPr>
              <a:t>Executive Branch</a:t>
            </a:r>
            <a:endParaRPr lang="en-US" sz="1400" dirty="0">
              <a:solidFill>
                <a:srgbClr val="FFC000"/>
              </a:solidFill>
            </a:endParaRPr>
          </a:p>
        </p:txBody>
      </p:sp>
      <p:sp>
        <p:nvSpPr>
          <p:cNvPr id="17" name="TextBox 16"/>
          <p:cNvSpPr txBox="1"/>
          <p:nvPr/>
        </p:nvSpPr>
        <p:spPr>
          <a:xfrm>
            <a:off x="3352800" y="3048000"/>
            <a:ext cx="2057400" cy="307777"/>
          </a:xfrm>
          <a:prstGeom prst="rect">
            <a:avLst/>
          </a:prstGeom>
          <a:noFill/>
        </p:spPr>
        <p:txBody>
          <a:bodyPr wrap="square" rtlCol="0">
            <a:spAutoFit/>
          </a:bodyPr>
          <a:lstStyle/>
          <a:p>
            <a:r>
              <a:rPr lang="en-US" sz="1400" dirty="0" smtClean="0">
                <a:solidFill>
                  <a:srgbClr val="FFC000"/>
                </a:solidFill>
              </a:rPr>
              <a:t>Legislative Branch</a:t>
            </a:r>
            <a:endParaRPr lang="en-US" sz="1400" dirty="0">
              <a:solidFill>
                <a:srgbClr val="FFC000"/>
              </a:solidFill>
            </a:endParaRPr>
          </a:p>
        </p:txBody>
      </p:sp>
      <p:sp>
        <p:nvSpPr>
          <p:cNvPr id="18" name="TextBox 17"/>
          <p:cNvSpPr txBox="1"/>
          <p:nvPr/>
        </p:nvSpPr>
        <p:spPr>
          <a:xfrm>
            <a:off x="6705600" y="2971800"/>
            <a:ext cx="1524000" cy="307777"/>
          </a:xfrm>
          <a:prstGeom prst="rect">
            <a:avLst/>
          </a:prstGeom>
          <a:noFill/>
        </p:spPr>
        <p:txBody>
          <a:bodyPr wrap="square" rtlCol="0">
            <a:spAutoFit/>
          </a:bodyPr>
          <a:lstStyle/>
          <a:p>
            <a:r>
              <a:rPr lang="en-US" sz="1400" dirty="0" smtClean="0">
                <a:solidFill>
                  <a:srgbClr val="FFC000"/>
                </a:solidFill>
              </a:rPr>
              <a:t>Judicial Branch</a:t>
            </a:r>
            <a:endParaRPr lang="en-US" sz="1400" dirty="0">
              <a:solidFill>
                <a:srgbClr val="FFC000"/>
              </a:solidFill>
            </a:endParaRPr>
          </a:p>
        </p:txBody>
      </p:sp>
      <p:sp>
        <p:nvSpPr>
          <p:cNvPr id="19" name="TextBox 18"/>
          <p:cNvSpPr txBox="1"/>
          <p:nvPr/>
        </p:nvSpPr>
        <p:spPr>
          <a:xfrm>
            <a:off x="1676400" y="6324600"/>
            <a:ext cx="1524000" cy="307777"/>
          </a:xfrm>
          <a:prstGeom prst="rect">
            <a:avLst/>
          </a:prstGeom>
          <a:noFill/>
        </p:spPr>
        <p:txBody>
          <a:bodyPr wrap="square" rtlCol="0">
            <a:spAutoFit/>
          </a:bodyPr>
          <a:lstStyle/>
          <a:p>
            <a:pPr algn="ctr"/>
            <a:r>
              <a:rPr lang="en-US" sz="1400" dirty="0" smtClean="0">
                <a:solidFill>
                  <a:srgbClr val="FFC000"/>
                </a:solidFill>
              </a:rPr>
              <a:t>The Fed</a:t>
            </a:r>
            <a:endParaRPr lang="en-US" sz="1400" dirty="0">
              <a:solidFill>
                <a:srgbClr val="FFC000"/>
              </a:solidFill>
            </a:endParaRPr>
          </a:p>
        </p:txBody>
      </p:sp>
      <p:sp>
        <p:nvSpPr>
          <p:cNvPr id="20" name="Bent-Up Arrow 19"/>
          <p:cNvSpPr/>
          <p:nvPr/>
        </p:nvSpPr>
        <p:spPr>
          <a:xfrm rot="5400000" flipV="1">
            <a:off x="3467100" y="5067300"/>
            <a:ext cx="1295400" cy="914400"/>
          </a:xfrm>
          <a:prstGeom prst="bentUpArrow">
            <a:avLst>
              <a:gd name="adj1" fmla="val 25000"/>
              <a:gd name="adj2" fmla="val 26563"/>
              <a:gd name="adj3" fmla="val 25000"/>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animBg="1"/>
      <p:bldP spid="19" grpId="0"/>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914400"/>
            <a:ext cx="8001000" cy="584775"/>
          </a:xfrm>
          <a:prstGeom prst="rect">
            <a:avLst/>
          </a:prstGeom>
          <a:noFill/>
        </p:spPr>
        <p:txBody>
          <a:bodyPr wrap="square" rtlCol="0">
            <a:spAutoFit/>
          </a:bodyPr>
          <a:lstStyle/>
          <a:p>
            <a:r>
              <a:rPr lang="en-US" sz="3200" dirty="0" smtClean="0">
                <a:solidFill>
                  <a:srgbClr val="FF0000"/>
                </a:solidFill>
                <a:effectLst>
                  <a:outerShdw blurRad="38100" dist="38100" dir="2700000" algn="tl">
                    <a:srgbClr val="000000">
                      <a:alpha val="43137"/>
                    </a:srgbClr>
                  </a:outerShdw>
                </a:effectLst>
              </a:rPr>
              <a:t>FISCAL POLICY         MONETARY POLICY</a:t>
            </a:r>
            <a:endParaRPr lang="en-US" sz="3200" dirty="0">
              <a:solidFill>
                <a:srgbClr val="FF0000"/>
              </a:solidFill>
              <a:effectLst>
                <a:outerShdw blurRad="38100" dist="38100" dir="2700000" algn="tl">
                  <a:srgbClr val="000000">
                    <a:alpha val="43137"/>
                  </a:srgbClr>
                </a:outerShdw>
              </a:effectLst>
            </a:endParaRPr>
          </a:p>
        </p:txBody>
      </p:sp>
      <p:sp>
        <p:nvSpPr>
          <p:cNvPr id="3" name="TextBox 2"/>
          <p:cNvSpPr txBox="1"/>
          <p:nvPr/>
        </p:nvSpPr>
        <p:spPr>
          <a:xfrm>
            <a:off x="1143000" y="5029200"/>
            <a:ext cx="2133600" cy="1200329"/>
          </a:xfrm>
          <a:prstGeom prst="rect">
            <a:avLst/>
          </a:prstGeom>
          <a:noFill/>
        </p:spPr>
        <p:txBody>
          <a:bodyPr wrap="square" rtlCol="0">
            <a:spAutoFit/>
          </a:bodyPr>
          <a:lstStyle/>
          <a:p>
            <a:pPr>
              <a:buFont typeface="Arial" pitchFamily="34" charset="0"/>
              <a:buChar char="•"/>
            </a:pPr>
            <a:r>
              <a:rPr lang="en-US" sz="2400" dirty="0" smtClean="0"/>
              <a:t> Spend</a:t>
            </a:r>
          </a:p>
          <a:p>
            <a:pPr>
              <a:buFont typeface="Arial" pitchFamily="34" charset="0"/>
              <a:buChar char="•"/>
            </a:pPr>
            <a:r>
              <a:rPr lang="en-US" sz="2400" dirty="0" smtClean="0"/>
              <a:t> Tax</a:t>
            </a:r>
          </a:p>
          <a:p>
            <a:pPr>
              <a:buFont typeface="Arial" pitchFamily="34" charset="0"/>
              <a:buChar char="•"/>
            </a:pPr>
            <a:r>
              <a:rPr lang="en-US" sz="2400" dirty="0" smtClean="0"/>
              <a:t> Borrow </a:t>
            </a:r>
            <a:endParaRPr lang="en-US" sz="2400" dirty="0"/>
          </a:p>
        </p:txBody>
      </p:sp>
      <p:pic>
        <p:nvPicPr>
          <p:cNvPr id="1027" name="Picture 3"/>
          <p:cNvPicPr>
            <a:picLocks noChangeAspect="1" noChangeArrowheads="1"/>
          </p:cNvPicPr>
          <p:nvPr/>
        </p:nvPicPr>
        <p:blipFill>
          <a:blip r:embed="rId3" cstate="print"/>
          <a:srcRect l="19135" r="19332"/>
          <a:stretch>
            <a:fillRect/>
          </a:stretch>
        </p:blipFill>
        <p:spPr bwMode="auto">
          <a:xfrm>
            <a:off x="381000" y="2438400"/>
            <a:ext cx="3547533" cy="2554224"/>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cstate="print"/>
          <a:srcRect/>
          <a:stretch>
            <a:fillRect/>
          </a:stretch>
        </p:blipFill>
        <p:spPr bwMode="auto">
          <a:xfrm>
            <a:off x="4572000" y="2438400"/>
            <a:ext cx="3506249" cy="2628864"/>
          </a:xfrm>
          <a:prstGeom prst="rect">
            <a:avLst/>
          </a:prstGeom>
          <a:noFill/>
          <a:ln w="9525">
            <a:noFill/>
            <a:miter lim="800000"/>
            <a:headEnd/>
            <a:tailEnd/>
          </a:ln>
          <a:effectLst/>
        </p:spPr>
      </p:pic>
      <p:sp>
        <p:nvSpPr>
          <p:cNvPr id="15" name="TextBox 14"/>
          <p:cNvSpPr txBox="1"/>
          <p:nvPr/>
        </p:nvSpPr>
        <p:spPr>
          <a:xfrm>
            <a:off x="609600" y="1219200"/>
            <a:ext cx="2362200" cy="1138773"/>
          </a:xfrm>
          <a:prstGeom prst="rect">
            <a:avLst/>
          </a:prstGeom>
          <a:noFill/>
        </p:spPr>
        <p:txBody>
          <a:bodyPr wrap="square" rtlCol="0">
            <a:spAutoFit/>
          </a:bodyPr>
          <a:lstStyle/>
          <a:p>
            <a:pPr algn="r"/>
            <a:r>
              <a:rPr lang="en-US" sz="3600" dirty="0" smtClean="0">
                <a:solidFill>
                  <a:srgbClr val="FF0000"/>
                </a:solidFill>
              </a:rPr>
              <a:t>     </a:t>
            </a:r>
            <a:r>
              <a:rPr lang="en-US" sz="3200" dirty="0" smtClean="0">
                <a:solidFill>
                  <a:srgbClr val="FF0000"/>
                </a:solidFill>
              </a:rPr>
              <a:t>Congress</a:t>
            </a:r>
            <a:endParaRPr lang="en-US" sz="3200" dirty="0">
              <a:solidFill>
                <a:srgbClr val="FF0000"/>
              </a:solidFill>
            </a:endParaRPr>
          </a:p>
        </p:txBody>
      </p:sp>
      <p:sp>
        <p:nvSpPr>
          <p:cNvPr id="19" name="TextBox 18"/>
          <p:cNvSpPr txBox="1"/>
          <p:nvPr/>
        </p:nvSpPr>
        <p:spPr>
          <a:xfrm>
            <a:off x="3886200" y="1828800"/>
            <a:ext cx="5257800" cy="584775"/>
          </a:xfrm>
          <a:prstGeom prst="rect">
            <a:avLst/>
          </a:prstGeom>
          <a:noFill/>
        </p:spPr>
        <p:txBody>
          <a:bodyPr wrap="square" rtlCol="0">
            <a:spAutoFit/>
          </a:bodyPr>
          <a:lstStyle/>
          <a:p>
            <a:pPr algn="ctr"/>
            <a:r>
              <a:rPr lang="en-US" sz="3200" dirty="0" smtClean="0">
                <a:solidFill>
                  <a:srgbClr val="FF0000"/>
                </a:solidFill>
              </a:rPr>
              <a:t>The Federal Reserve</a:t>
            </a:r>
            <a:endParaRPr lang="en-US" sz="3200" dirty="0">
              <a:solidFill>
                <a:srgbClr val="FF0000"/>
              </a:solidFill>
            </a:endParaRPr>
          </a:p>
        </p:txBody>
      </p:sp>
      <p:sp>
        <p:nvSpPr>
          <p:cNvPr id="16" name="TextBox 15"/>
          <p:cNvSpPr txBox="1"/>
          <p:nvPr/>
        </p:nvSpPr>
        <p:spPr>
          <a:xfrm>
            <a:off x="4953000" y="5029200"/>
            <a:ext cx="3429000" cy="1200329"/>
          </a:xfrm>
          <a:prstGeom prst="rect">
            <a:avLst/>
          </a:prstGeom>
          <a:noFill/>
        </p:spPr>
        <p:txBody>
          <a:bodyPr wrap="square" rtlCol="0">
            <a:spAutoFit/>
          </a:bodyPr>
          <a:lstStyle/>
          <a:p>
            <a:pPr>
              <a:buFont typeface="Arial" pitchFamily="34" charset="0"/>
              <a:buChar char="•"/>
            </a:pPr>
            <a:r>
              <a:rPr lang="en-US" sz="2400" dirty="0" smtClean="0"/>
              <a:t> Expand/contract money supply </a:t>
            </a:r>
          </a:p>
          <a:p>
            <a:pPr>
              <a:buFont typeface="Arial" pitchFamily="34" charset="0"/>
              <a:buChar char="•"/>
            </a:pPr>
            <a:r>
              <a:rPr lang="en-US" sz="2400" dirty="0" smtClean="0"/>
              <a:t> Influence interest rates</a:t>
            </a:r>
            <a:endParaRPr lang="en-US" sz="2400" dirty="0"/>
          </a:p>
        </p:txBody>
      </p:sp>
      <p:sp>
        <p:nvSpPr>
          <p:cNvPr id="9" name="Rectangle 8"/>
          <p:cNvSpPr/>
          <p:nvPr/>
        </p:nvSpPr>
        <p:spPr>
          <a:xfrm>
            <a:off x="457200" y="228600"/>
            <a:ext cx="7696200" cy="584775"/>
          </a:xfrm>
          <a:prstGeom prst="rect">
            <a:avLst/>
          </a:prstGeom>
        </p:spPr>
        <p:txBody>
          <a:bodyPr wrap="square">
            <a:spAutoFit/>
          </a:bodyPr>
          <a:lstStyle/>
          <a:p>
            <a:pPr algn="ctr"/>
            <a:r>
              <a:rPr lang="en-US" sz="3200" dirty="0" smtClean="0">
                <a:effectLst>
                  <a:outerShdw blurRad="38100" dist="38100" dir="2700000" algn="tl">
                    <a:srgbClr val="000000">
                      <a:alpha val="43137"/>
                    </a:srgbClr>
                  </a:outerShdw>
                </a:effectLst>
              </a:rPr>
              <a:t>Fiscal Policy vs. Monetary Policy</a:t>
            </a:r>
            <a:endParaRPr lang="en-US" sz="3200"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99032"/>
          </a:xfrm>
        </p:spPr>
        <p:txBody>
          <a:bodyPr/>
          <a:lstStyle/>
          <a:p>
            <a:r>
              <a:rPr lang="en-US" dirty="0" smtClean="0">
                <a:solidFill>
                  <a:srgbClr val="FFC000"/>
                </a:solidFill>
                <a:effectLst>
                  <a:outerShdw blurRad="38100" dist="38100" dir="2700000" algn="tl">
                    <a:srgbClr val="000000">
                      <a:alpha val="43137"/>
                    </a:srgbClr>
                  </a:outerShdw>
                </a:effectLst>
              </a:rPr>
              <a:t>Money</a:t>
            </a:r>
            <a:endParaRPr lang="en-US" dirty="0">
              <a:solidFill>
                <a:srgbClr val="FFC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533400" y="1295400"/>
            <a:ext cx="8001000" cy="2653145"/>
          </a:xfrm>
        </p:spPr>
        <p:txBody>
          <a:bodyPr>
            <a:normAutofit fontScale="92500" lnSpcReduction="10000"/>
          </a:bodyPr>
          <a:lstStyle/>
          <a:p>
            <a:r>
              <a:rPr lang="en-US" dirty="0" smtClean="0"/>
              <a:t>The Federal Reserve does not make the physical dollar bills (the Treasury does)</a:t>
            </a:r>
          </a:p>
          <a:p>
            <a:endParaRPr lang="en-US" dirty="0" smtClean="0"/>
          </a:p>
          <a:p>
            <a:r>
              <a:rPr lang="en-US" dirty="0" smtClean="0"/>
              <a:t>The Federal Reserve regional banks are responsible for distributing the bills and coins (control money supply)</a:t>
            </a:r>
          </a:p>
          <a:p>
            <a:endParaRPr lang="en-US" dirty="0"/>
          </a:p>
          <a:p>
            <a:endParaRPr lang="en-US" dirty="0"/>
          </a:p>
        </p:txBody>
      </p:sp>
      <p:pic>
        <p:nvPicPr>
          <p:cNvPr id="1028" name="Picture 4" descr="http://www.j-archive.com/media/2008-10-09_DJ_1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2401" y="3968113"/>
            <a:ext cx="5181600" cy="29000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traveladventures.com/getfile/e1a5d6bc-f189-44f3-886a-a3d9eb1d57f7/Bureau-of-Engraving---Printing.aspx?maxsidesize=6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57954"/>
            <a:ext cx="4760951" cy="2894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usrarecurrency.com/WebPgFl/K03040506H/Final1999$1SnK03040506H.jpg"/>
          <p:cNvPicPr>
            <a:picLocks noGrp="1" noChangeAspect="1" noChangeArrowheads="1"/>
          </p:cNvPicPr>
          <p:nvPr>
            <p:ph idx="1"/>
          </p:nvPr>
        </p:nvPicPr>
        <p:blipFill>
          <a:blip r:embed="rId3" cstate="print"/>
          <a:stretch>
            <a:fillRect/>
          </a:stretch>
        </p:blipFill>
        <p:spPr bwMode="auto">
          <a:xfrm>
            <a:off x="1950440" y="1882775"/>
            <a:ext cx="5243119" cy="4572000"/>
          </a:xfrm>
          <a:prstGeom prst="rect">
            <a:avLst/>
          </a:prstGeom>
          <a:noFill/>
        </p:spPr>
      </p:pic>
      <p:sp>
        <p:nvSpPr>
          <p:cNvPr id="5" name="Oval 4"/>
          <p:cNvSpPr/>
          <p:nvPr/>
        </p:nvSpPr>
        <p:spPr>
          <a:xfrm>
            <a:off x="3352800" y="1066800"/>
            <a:ext cx="2819400" cy="1143000"/>
          </a:xfrm>
          <a:prstGeom prst="ellipse">
            <a:avLst/>
          </a:prstGeom>
          <a:solidFill>
            <a:schemeClr val="tx1"/>
          </a:solidFill>
          <a:ln w="117475" cmpd="sng">
            <a:solidFill>
              <a:schemeClr val="accent2"/>
            </a:solidFill>
          </a:ln>
          <a:effectLst>
            <a:outerShdw blurRad="50800" dist="101600" dir="16200000" rotWithShape="0">
              <a:prstClr val="black">
                <a:alpha val="40000"/>
              </a:prstClr>
            </a:outerShdw>
          </a:effectLst>
          <a:scene3d>
            <a:camera prst="orthographicFront"/>
            <a:lightRig rig="threePt" dir="t"/>
          </a:scene3d>
          <a:sp3d>
            <a:bevelT w="6985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4" descr="http://usrarecurrency.com/WebPgFl/K03040506H/Final1999$1SnK03040506H.jpg"/>
          <p:cNvPicPr>
            <a:picLocks noChangeAspect="1" noChangeArrowheads="1"/>
          </p:cNvPicPr>
          <p:nvPr/>
        </p:nvPicPr>
        <p:blipFill>
          <a:blip r:embed="rId3" cstate="print"/>
          <a:srcRect l="25118" t="2327" r="26157" b="93777"/>
          <a:stretch>
            <a:fillRect/>
          </a:stretch>
        </p:blipFill>
        <p:spPr bwMode="auto">
          <a:xfrm>
            <a:off x="3505200" y="1524000"/>
            <a:ext cx="2514600" cy="27080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6" presetClass="emph" presetSubtype="0" fill="hold" grpId="1" nodeType="withEffect">
                                  <p:stCondLst>
                                    <p:cond delay="0"/>
                                  </p:stCondLst>
                                  <p:childTnLst>
                                    <p:animScale>
                                      <p:cBhvr>
                                        <p:cTn id="8" dur="2000" fill="hold"/>
                                        <p:tgtEl>
                                          <p:spTgt spid="5"/>
                                        </p:tgtEl>
                                      </p:cBhvr>
                                      <p:by x="150000" y="150000"/>
                                    </p:animScale>
                                  </p:childTnLst>
                                </p:cTn>
                              </p:par>
                              <p:par>
                                <p:cTn id="9" presetID="42" presetClass="path" presetSubtype="0" accel="50000" decel="50000" fill="hold" grpId="2" nodeType="withEffect">
                                  <p:stCondLst>
                                    <p:cond delay="0"/>
                                  </p:stCondLst>
                                  <p:childTnLst>
                                    <p:animMotion origin="layout" path="M 0 1.11111E-6 L 0.00417 0.27222 " pathEditMode="relative" rAng="0" ptsTypes="AA">
                                      <p:cBhvr>
                                        <p:cTn id="10" dur="2000" fill="hold"/>
                                        <p:tgtEl>
                                          <p:spTgt spid="5"/>
                                        </p:tgtEl>
                                        <p:attrNameLst>
                                          <p:attrName>ppt_x</p:attrName>
                                          <p:attrName>ppt_y</p:attrName>
                                        </p:attrNameLst>
                                      </p:cBhvr>
                                      <p:rCtr x="2" y="136"/>
                                    </p:animMotion>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6" presetClass="emph" presetSubtype="0" fill="hold" nodeType="withEffect">
                                  <p:stCondLst>
                                    <p:cond delay="0"/>
                                  </p:stCondLst>
                                  <p:childTnLst>
                                    <p:animScale>
                                      <p:cBhvr>
                                        <p:cTn id="14" dur="2000" fill="hold"/>
                                        <p:tgtEl>
                                          <p:spTgt spid="6"/>
                                        </p:tgtEl>
                                      </p:cBhvr>
                                      <p:by x="150000" y="150000"/>
                                    </p:animScale>
                                  </p:childTnLst>
                                </p:cTn>
                              </p:par>
                              <p:par>
                                <p:cTn id="15" presetID="42" presetClass="path" presetSubtype="0" accel="50000" decel="50000" fill="hold" nodeType="withEffect">
                                  <p:stCondLst>
                                    <p:cond delay="0"/>
                                  </p:stCondLst>
                                  <p:childTnLst>
                                    <p:animMotion origin="layout" path="M 0.00833 -0.00787 L 0.00833 0.27315 " pathEditMode="relative" rAng="0" ptsTypes="AA">
                                      <p:cBhvr>
                                        <p:cTn id="16" dur="2000" fill="hold"/>
                                        <p:tgtEl>
                                          <p:spTgt spid="6"/>
                                        </p:tgtEl>
                                        <p:attrNameLst>
                                          <p:attrName>ppt_x</p:attrName>
                                          <p:attrName>ppt_y</p:attrName>
                                        </p:attrNameLst>
                                      </p:cBhvr>
                                      <p:rCtr x="0" y="1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871</TotalTime>
  <Words>2600</Words>
  <Application>Microsoft Office PowerPoint</Application>
  <PresentationFormat>On-screen Show (4:3)</PresentationFormat>
  <Paragraphs>334</Paragraphs>
  <Slides>43</Slides>
  <Notes>12</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Verve</vt:lpstr>
      <vt:lpstr>PowerPoint Presentation</vt:lpstr>
      <vt:lpstr>The Federal Reserve System</vt:lpstr>
      <vt:lpstr>The Federal Reserve System</vt:lpstr>
      <vt:lpstr>Regional Banks</vt:lpstr>
      <vt:lpstr>PowerPoint Presentation</vt:lpstr>
      <vt:lpstr>PowerPoint Presentation</vt:lpstr>
      <vt:lpstr>PowerPoint Presentation</vt:lpstr>
      <vt:lpstr>Money</vt:lpstr>
      <vt:lpstr>PowerPoint Presentation</vt:lpstr>
      <vt:lpstr>PowerPoint Presentation</vt:lpstr>
      <vt:lpstr>Origins of Central Banking</vt:lpstr>
      <vt:lpstr>What Makes a Financial Panic?</vt:lpstr>
      <vt:lpstr>What Makes a Financial Panic?</vt:lpstr>
      <vt:lpstr>Before the Crash</vt:lpstr>
      <vt:lpstr>PowerPoint Presentation</vt:lpstr>
      <vt:lpstr>PowerPoint Presentation</vt:lpstr>
      <vt:lpstr>PowerPoint Presentation</vt:lpstr>
      <vt:lpstr>Before the Crash</vt:lpstr>
      <vt:lpstr>Before the Crash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Really Caused the Great Depression?</vt:lpstr>
      <vt:lpstr>Comparing 1928 to 1933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Robert B Argento</dc:creator>
  <cp:lastModifiedBy>Rachel E Boenigk</cp:lastModifiedBy>
  <cp:revision>105</cp:revision>
  <dcterms:created xsi:type="dcterms:W3CDTF">2006-08-16T00:00:00Z</dcterms:created>
  <dcterms:modified xsi:type="dcterms:W3CDTF">2013-02-05T15:08:07Z</dcterms:modified>
</cp:coreProperties>
</file>